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0"/>
  </p:notesMasterIdLst>
  <p:sldIdLst>
    <p:sldId id="426" r:id="rId2"/>
    <p:sldId id="433" r:id="rId3"/>
    <p:sldId id="427" r:id="rId4"/>
    <p:sldId id="428" r:id="rId5"/>
    <p:sldId id="470" r:id="rId6"/>
    <p:sldId id="475" r:id="rId7"/>
    <p:sldId id="476" r:id="rId8"/>
    <p:sldId id="434" r:id="rId9"/>
  </p:sldIdLst>
  <p:sldSz cx="9144000" cy="5715000" type="screen16x10"/>
  <p:notesSz cx="6858000" cy="9144000"/>
  <p:embeddedFontLst>
    <p:embeddedFont>
      <p:font typeface="Calibri" panose="020F0502020204030204" pitchFamily="34" charset="0"/>
      <p:regular r:id="rId11"/>
      <p:bold r:id="rId12"/>
      <p:italic r:id="rId13"/>
      <p:boldItalic r:id="rId14"/>
    </p:embeddedFont>
    <p:embeddedFont>
      <p:font typeface="Verdana" panose="020B0604030504040204" pitchFamily="34" charset="0"/>
      <p:regular r:id="rId15"/>
      <p:bold r:id="rId16"/>
      <p:italic r:id="rId17"/>
      <p:boldItalic r:id="rId18"/>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645" autoAdjust="0"/>
  </p:normalViewPr>
  <p:slideViewPr>
    <p:cSldViewPr>
      <p:cViewPr>
        <p:scale>
          <a:sx n="62" d="100"/>
          <a:sy n="62" d="100"/>
        </p:scale>
        <p:origin x="-72" y="-72"/>
      </p:cViewPr>
      <p:guideLst>
        <p:guide orient="horz" pos="2016"/>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font" Target="fonts/font5.fntdata"/><Relationship Id="rId10" Type="http://schemas.openxmlformats.org/officeDocument/2006/relationships/notesMaster" Target="notesMasters/notesMaster1.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Lilly is wondering how she can find</a:t>
            </a:r>
            <a:r>
              <a:rPr lang="en-US" baseline="0" dirty="0" smtClean="0"/>
              <a:t> the difference between 578 and 321 without drawing out any pictures.</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When w</a:t>
            </a:r>
            <a:r>
              <a:rPr lang="en-US" baseline="0" dirty="0" smtClean="0"/>
              <a:t>e expand a number, we are stretching it out to show the values of each digit. </a:t>
            </a:r>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Even though you see the number 2, the digit has different values depending on its place in the number.</a:t>
            </a:r>
            <a:r>
              <a:rPr lang="en-US" baseline="0" dirty="0" smtClean="0"/>
              <a:t> It’s important to remember that a three-digit number is made up of hundreds, tens, and ones.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To find the answer, or difference, to 869 – 341, I am going to use expanded form. Expanded form means I am going to work with the values of each digit in both numbers. I’ll start with the biggest number, because that’s what I’m taking away from. 869 has 8 in the hundreds place, so I’ll start with 800. I’ll take away 300 because there is a 3 in the hundreds place of 341. So 800 – 300 = 500. Then I’ll look at the tens. There are 6 tens in 869, or 60, and </a:t>
            </a:r>
            <a:r>
              <a:rPr lang="en-US" baseline="0" dirty="0" err="1" smtClean="0"/>
              <a:t>I”ll</a:t>
            </a:r>
            <a:r>
              <a:rPr lang="en-US" baseline="0" dirty="0" smtClean="0"/>
              <a:t> take away 40 because of the 4 in the tens place of 341. So 60 – 40 = 20. Finally, I’ll start with 9 ones and take away 1 one. I’m left with 8 ones. I have to put the differences of each place into standard form. I do that by adding the hundreds, tens, and ones together. So 500 + 20 + 8 = 528. 869 – 341 = 528. </a:t>
            </a: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At the beginning of this lesson, Lilly wanted to find the difference between 578 and 321 without drawing out any pictures. We know that to find the difference, we need to subtract. So first we will subtract the values of each place, then we’ll put the differences of each place into standard form. So 500 – 300 = 200, 70 – 20 = 50 and 8 – 1 = 7. When I put the differences into standard form, I am adding them together. So 200 + 50 + 7 = 257. </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Let’s look at one final example. 700 – 600 = 100. Because there’s 0 tens in the tens place of 606, I’m not taking away any tens. 50 – 0 = 50. 8 – 6 = 2. So 100 + 50 + 2 = 152</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take">
    <p:spTree>
      <p:nvGrpSpPr>
        <p:cNvPr id="1" name=""/>
        <p:cNvGrpSpPr/>
        <p:nvPr/>
      </p:nvGrpSpPr>
      <p:grpSpPr>
        <a:xfrm>
          <a:off x="0" y="0"/>
          <a:ext cx="0" cy="0"/>
          <a:chOff x="0" y="0"/>
          <a:chExt cx="0" cy="0"/>
        </a:xfrm>
      </p:grpSpPr>
      <p:sp>
        <p:nvSpPr>
          <p:cNvPr id="8" name="Rectangle 7"/>
          <p:cNvSpPr/>
          <p:nvPr userDrawn="1"/>
        </p:nvSpPr>
        <p:spPr bwMode="auto">
          <a:xfrm>
            <a:off x="221876" y="183731"/>
            <a:ext cx="5150224"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14300"/>
            <a:ext cx="8915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6" name="Picture 5"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0" y="5173980"/>
            <a:ext cx="2400300" cy="432054"/>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257300" y="685800"/>
            <a:ext cx="6629400" cy="1384995"/>
          </a:xfrm>
        </p:spPr>
        <p:txBody>
          <a:bodyPr wrap="square">
            <a:spAutoFit/>
          </a:bodyPr>
          <a:lstStyle/>
          <a:p>
            <a:pPr marL="0" indent="0" algn="ctr">
              <a:buNone/>
            </a:pPr>
            <a:r>
              <a:rPr lang="en-US" sz="2800" dirty="0" smtClean="0">
                <a:solidFill>
                  <a:schemeClr val="accent5"/>
                </a:solidFill>
              </a:rPr>
              <a:t>How do you find the difference between three-digit numbers without drawing out any pictures?</a:t>
            </a:r>
            <a:endParaRPr lang="en-US" sz="2800" dirty="0">
              <a:solidFill>
                <a:schemeClr val="accent5"/>
              </a:solidFill>
            </a:endParaRPr>
          </a:p>
        </p:txBody>
      </p:sp>
      <p:grpSp>
        <p:nvGrpSpPr>
          <p:cNvPr id="6" name="Group 5"/>
          <p:cNvGrpSpPr/>
          <p:nvPr/>
        </p:nvGrpSpPr>
        <p:grpSpPr>
          <a:xfrm>
            <a:off x="2882900" y="2286000"/>
            <a:ext cx="3403600" cy="3445797"/>
            <a:chOff x="2171700" y="2286000"/>
            <a:chExt cx="3403600" cy="3445797"/>
          </a:xfrm>
        </p:grpSpPr>
        <p:sp>
          <p:nvSpPr>
            <p:cNvPr id="7" name="Cloud Callout 6"/>
            <p:cNvSpPr/>
            <p:nvPr/>
          </p:nvSpPr>
          <p:spPr>
            <a:xfrm>
              <a:off x="2171700" y="2286000"/>
              <a:ext cx="1897380" cy="914400"/>
            </a:xfrm>
            <a:prstGeom prst="cloudCallout">
              <a:avLst>
                <a:gd name="adj1" fmla="val 53599"/>
                <a:gd name="adj2" fmla="val 81038"/>
              </a:avLst>
            </a:prstGeom>
            <a:solidFill>
              <a:schemeClr val="accent2"/>
            </a:solidFill>
            <a:ln w="38100">
              <a:solidFill>
                <a:schemeClr val="accent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pic>
          <p:nvPicPr>
            <p:cNvPr id="9" name="Picture 8"/>
            <p:cNvPicPr>
              <a:picLocks noChangeAspect="1"/>
            </p:cNvPicPr>
            <p:nvPr/>
          </p:nvPicPr>
          <p:blipFill>
            <a:blip r:embed="rId3"/>
            <a:stretch>
              <a:fillRect/>
            </a:stretch>
          </p:blipFill>
          <p:spPr>
            <a:xfrm>
              <a:off x="3886200" y="3013997"/>
              <a:ext cx="1689100" cy="2717800"/>
            </a:xfrm>
            <a:prstGeom prst="rect">
              <a:avLst/>
            </a:prstGeom>
          </p:spPr>
        </p:pic>
      </p:grpSp>
      <p:sp>
        <p:nvSpPr>
          <p:cNvPr id="10" name="TextBox 9"/>
          <p:cNvSpPr txBox="1"/>
          <p:nvPr/>
        </p:nvSpPr>
        <p:spPr>
          <a:xfrm>
            <a:off x="2825750" y="2514600"/>
            <a:ext cx="2000250" cy="369332"/>
          </a:xfrm>
          <a:prstGeom prst="rect">
            <a:avLst/>
          </a:prstGeom>
          <a:noFill/>
        </p:spPr>
        <p:txBody>
          <a:bodyPr wrap="square" rtlCol="0">
            <a:spAutoFit/>
          </a:bodyPr>
          <a:lstStyle/>
          <a:p>
            <a:pPr algn="ctr"/>
            <a:r>
              <a:rPr lang="en-US" dirty="0" smtClean="0">
                <a:solidFill>
                  <a:schemeClr val="accent1">
                    <a:lumMod val="50000"/>
                  </a:schemeClr>
                </a:solidFill>
                <a:latin typeface="Orly's Font 2" pitchFamily="66" charset="0"/>
                <a:ea typeface="Verdana" pitchFamily="34" charset="0"/>
                <a:cs typeface="Verdana" pitchFamily="34" charset="0"/>
              </a:rPr>
              <a:t>578 - 321= ?</a:t>
            </a: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 presetClass="entr" presetSubtype="0" fill="hold" grpId="0" nodeType="withEffect">
                                  <p:stCondLst>
                                    <p:cond delay="0"/>
                                  </p:stCondLst>
                                  <p:iterate type="lt">
                                    <p:tmAbs val="80"/>
                                  </p:iterate>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500" y="1333501"/>
            <a:ext cx="8001000" cy="1754327"/>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add three-digit numbers </a:t>
            </a:r>
            <a:r>
              <a:rPr lang="en-US" sz="3600" dirty="0" smtClean="0">
                <a:solidFill>
                  <a:schemeClr val="accent1"/>
                </a:solidFill>
                <a:latin typeface="Orly's Font 2" pitchFamily="66" charset="0"/>
                <a:ea typeface="Verdana" pitchFamily="34" charset="0"/>
                <a:cs typeface="Verdana" pitchFamily="34" charset="0"/>
              </a:rPr>
              <a:t>by using expanded form.</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28600" y="1028700"/>
            <a:ext cx="8001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Expanded form of a number:</a:t>
            </a:r>
            <a:endParaRPr lang="en-US" sz="2800" dirty="0">
              <a:solidFill>
                <a:schemeClr val="accent1"/>
              </a:solidFill>
              <a:latin typeface="Orly's Font 2" pitchFamily="66" charset="0"/>
            </a:endParaRPr>
          </a:p>
        </p:txBody>
      </p:sp>
      <p:sp>
        <p:nvSpPr>
          <p:cNvPr id="5" name="Text Placeholder 2"/>
          <p:cNvSpPr txBox="1">
            <a:spLocks/>
          </p:cNvSpPr>
          <p:nvPr/>
        </p:nvSpPr>
        <p:spPr bwMode="auto">
          <a:xfrm>
            <a:off x="914400" y="1943100"/>
            <a:ext cx="7315200"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200" dirty="0" smtClean="0">
                <a:solidFill>
                  <a:srgbClr val="5E9732"/>
                </a:solidFill>
                <a:latin typeface="Orly's Font 2" pitchFamily="66" charset="0"/>
              </a:rPr>
              <a:t>2 2 2</a:t>
            </a:r>
            <a:endParaRPr lang="en-US" sz="3200" dirty="0">
              <a:solidFill>
                <a:srgbClr val="5E9732"/>
              </a:solidFill>
              <a:latin typeface="Orly's Font 2" pitchFamily="66" charset="0"/>
            </a:endParaRPr>
          </a:p>
        </p:txBody>
      </p:sp>
      <p:sp>
        <p:nvSpPr>
          <p:cNvPr id="6" name="Text Placeholder 2"/>
          <p:cNvSpPr txBox="1">
            <a:spLocks/>
          </p:cNvSpPr>
          <p:nvPr/>
        </p:nvSpPr>
        <p:spPr bwMode="auto">
          <a:xfrm>
            <a:off x="457200" y="3301424"/>
            <a:ext cx="3086100" cy="58477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200" dirty="0" smtClean="0">
                <a:solidFill>
                  <a:schemeClr val="accent5"/>
                </a:solidFill>
                <a:latin typeface="Orly's Font 2" pitchFamily="66" charset="0"/>
              </a:rPr>
              <a:t>200		+ </a:t>
            </a:r>
            <a:endParaRPr lang="en-US" sz="3200" dirty="0">
              <a:solidFill>
                <a:schemeClr val="accent5"/>
              </a:solidFill>
              <a:latin typeface="Orly's Font 2" pitchFamily="66" charset="0"/>
            </a:endParaRPr>
          </a:p>
        </p:txBody>
      </p:sp>
      <p:cxnSp>
        <p:nvCxnSpPr>
          <p:cNvPr id="7" name="Straight Arrow Connector 6"/>
          <p:cNvCxnSpPr/>
          <p:nvPr/>
        </p:nvCxnSpPr>
        <p:spPr>
          <a:xfrm flipH="1">
            <a:off x="2057400" y="2400300"/>
            <a:ext cx="1714500" cy="800100"/>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sp>
        <p:nvSpPr>
          <p:cNvPr id="8" name="Text Placeholder 2"/>
          <p:cNvSpPr txBox="1">
            <a:spLocks/>
          </p:cNvSpPr>
          <p:nvPr/>
        </p:nvSpPr>
        <p:spPr bwMode="auto">
          <a:xfrm>
            <a:off x="3657600" y="3301424"/>
            <a:ext cx="2743200" cy="58477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200" dirty="0" smtClean="0">
                <a:solidFill>
                  <a:schemeClr val="accent5"/>
                </a:solidFill>
                <a:latin typeface="Orly's Font 2" pitchFamily="66" charset="0"/>
              </a:rPr>
              <a:t>20	    + </a:t>
            </a:r>
            <a:endParaRPr lang="en-US" sz="3200" dirty="0">
              <a:solidFill>
                <a:schemeClr val="accent5"/>
              </a:solidFill>
              <a:latin typeface="Orly's Font 2" pitchFamily="66" charset="0"/>
            </a:endParaRPr>
          </a:p>
        </p:txBody>
      </p:sp>
      <p:cxnSp>
        <p:nvCxnSpPr>
          <p:cNvPr id="9" name="Straight Arrow Connector 8"/>
          <p:cNvCxnSpPr/>
          <p:nvPr/>
        </p:nvCxnSpPr>
        <p:spPr>
          <a:xfrm flipH="1">
            <a:off x="4572000" y="2457450"/>
            <a:ext cx="47180" cy="628650"/>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sp>
        <p:nvSpPr>
          <p:cNvPr id="12" name="Text Placeholder 2"/>
          <p:cNvSpPr txBox="1">
            <a:spLocks/>
          </p:cNvSpPr>
          <p:nvPr/>
        </p:nvSpPr>
        <p:spPr bwMode="auto">
          <a:xfrm>
            <a:off x="6057900" y="3301424"/>
            <a:ext cx="3086100" cy="58477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200" dirty="0" smtClean="0">
                <a:solidFill>
                  <a:schemeClr val="accent5"/>
                </a:solidFill>
                <a:latin typeface="Orly's Font 2" pitchFamily="66" charset="0"/>
              </a:rPr>
              <a:t>2</a:t>
            </a:r>
            <a:endParaRPr lang="en-US" sz="3200" dirty="0">
              <a:solidFill>
                <a:schemeClr val="accent5"/>
              </a:solidFill>
              <a:latin typeface="Orly's Font 2" pitchFamily="66" charset="0"/>
            </a:endParaRPr>
          </a:p>
        </p:txBody>
      </p:sp>
      <p:cxnSp>
        <p:nvCxnSpPr>
          <p:cNvPr id="13" name="Straight Arrow Connector 12"/>
          <p:cNvCxnSpPr/>
          <p:nvPr/>
        </p:nvCxnSpPr>
        <p:spPr>
          <a:xfrm>
            <a:off x="5257800" y="2514600"/>
            <a:ext cx="2171700" cy="571500"/>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6"/>
                                        </p:tgtEl>
                                        <p:attrNameLst>
                                          <p:attrName>style.visibility</p:attrName>
                                        </p:attrNameLst>
                                      </p:cBhvr>
                                      <p:to>
                                        <p:strVal val="visible"/>
                                      </p:to>
                                    </p:set>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iterate type="lt">
                                    <p:tmAbs val="80"/>
                                  </p:iterate>
                                  <p:childTnLst>
                                    <p:set>
                                      <p:cBhvr>
                                        <p:cTn id="21" dur="1" fill="hold">
                                          <p:stCondLst>
                                            <p:cond delay="0"/>
                                          </p:stCondLst>
                                        </p:cTn>
                                        <p:tgtEl>
                                          <p:spTgt spid="8"/>
                                        </p:tgtEl>
                                        <p:attrNameLst>
                                          <p:attrName>style.visibility</p:attrName>
                                        </p:attrNameLst>
                                      </p:cBhvr>
                                      <p:to>
                                        <p:strVal val="visible"/>
                                      </p:to>
                                    </p:set>
                                  </p:childTnLst>
                                </p:cTn>
                              </p:par>
                              <p:par>
                                <p:cTn id="22" presetID="10"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iterate type="lt">
                                    <p:tmAbs val="80"/>
                                  </p:iterate>
                                  <p:childTnLst>
                                    <p:set>
                                      <p:cBhvr>
                                        <p:cTn id="28" dur="1" fill="hold">
                                          <p:stCondLst>
                                            <p:cond delay="0"/>
                                          </p:stCondLst>
                                        </p:cTn>
                                        <p:tgtEl>
                                          <p:spTgt spid="12"/>
                                        </p:tgtEl>
                                        <p:attrNameLst>
                                          <p:attrName>style.visibility</p:attrName>
                                        </p:attrNameLst>
                                      </p:cBhvr>
                                      <p:to>
                                        <p:strVal val="visible"/>
                                      </p:to>
                                    </p:set>
                                  </p:childTnLst>
                                </p:cTn>
                              </p:par>
                              <p:par>
                                <p:cTn id="29" presetID="10"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P spid="6" grpId="0"/>
      <p:bldP spid="8"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txBox="1">
            <a:spLocks/>
          </p:cNvSpPr>
          <p:nvPr/>
        </p:nvSpPr>
        <p:spPr bwMode="auto">
          <a:xfrm>
            <a:off x="914400" y="1028700"/>
            <a:ext cx="7315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Some people add the numbers they see, not their values.</a:t>
            </a:r>
            <a:endParaRPr lang="en-US" sz="2800" dirty="0">
              <a:solidFill>
                <a:schemeClr val="accent1"/>
              </a:solidFill>
              <a:latin typeface="Orly's Font 2" pitchFamily="66" charset="0"/>
            </a:endParaRPr>
          </a:p>
        </p:txBody>
      </p:sp>
      <p:sp>
        <p:nvSpPr>
          <p:cNvPr id="6" name="Text Placeholder 2"/>
          <p:cNvSpPr txBox="1">
            <a:spLocks/>
          </p:cNvSpPr>
          <p:nvPr/>
        </p:nvSpPr>
        <p:spPr bwMode="auto">
          <a:xfrm>
            <a:off x="914400" y="1943100"/>
            <a:ext cx="7315200"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200" dirty="0" smtClean="0">
                <a:solidFill>
                  <a:srgbClr val="5E9732"/>
                </a:solidFill>
                <a:latin typeface="Orly's Font 2" pitchFamily="66" charset="0"/>
              </a:rPr>
              <a:t>2 2 2</a:t>
            </a:r>
            <a:endParaRPr lang="en-US" sz="3200" dirty="0">
              <a:solidFill>
                <a:srgbClr val="5E9732"/>
              </a:solidFill>
              <a:latin typeface="Orly's Font 2" pitchFamily="66" charset="0"/>
            </a:endParaRPr>
          </a:p>
        </p:txBody>
      </p:sp>
      <p:sp>
        <p:nvSpPr>
          <p:cNvPr id="7" name="Text Placeholder 2"/>
          <p:cNvSpPr txBox="1">
            <a:spLocks/>
          </p:cNvSpPr>
          <p:nvPr/>
        </p:nvSpPr>
        <p:spPr bwMode="auto">
          <a:xfrm>
            <a:off x="1143000" y="3301424"/>
            <a:ext cx="2400300" cy="58477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200" dirty="0" smtClean="0">
                <a:solidFill>
                  <a:schemeClr val="accent5"/>
                </a:solidFill>
                <a:latin typeface="Orly's Font 2" pitchFamily="66" charset="0"/>
              </a:rPr>
              <a:t>2	+ </a:t>
            </a:r>
            <a:endParaRPr lang="en-US" sz="3200" dirty="0">
              <a:solidFill>
                <a:schemeClr val="accent5"/>
              </a:solidFill>
              <a:latin typeface="Orly's Font 2" pitchFamily="66" charset="0"/>
            </a:endParaRPr>
          </a:p>
        </p:txBody>
      </p:sp>
      <p:cxnSp>
        <p:nvCxnSpPr>
          <p:cNvPr id="8" name="Straight Arrow Connector 7"/>
          <p:cNvCxnSpPr/>
          <p:nvPr/>
        </p:nvCxnSpPr>
        <p:spPr>
          <a:xfrm flipH="1">
            <a:off x="2057400" y="2400300"/>
            <a:ext cx="1714500" cy="800100"/>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sp>
        <p:nvSpPr>
          <p:cNvPr id="9" name="Text Placeholder 2"/>
          <p:cNvSpPr txBox="1">
            <a:spLocks/>
          </p:cNvSpPr>
          <p:nvPr/>
        </p:nvSpPr>
        <p:spPr bwMode="auto">
          <a:xfrm>
            <a:off x="3657600" y="3301424"/>
            <a:ext cx="2743200" cy="58477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200" dirty="0" smtClean="0">
                <a:solidFill>
                  <a:schemeClr val="accent5"/>
                </a:solidFill>
                <a:latin typeface="Orly's Font 2" pitchFamily="66" charset="0"/>
              </a:rPr>
              <a:t>2	    + </a:t>
            </a:r>
            <a:endParaRPr lang="en-US" sz="3200" dirty="0">
              <a:solidFill>
                <a:schemeClr val="accent5"/>
              </a:solidFill>
              <a:latin typeface="Orly's Font 2" pitchFamily="66" charset="0"/>
            </a:endParaRPr>
          </a:p>
        </p:txBody>
      </p:sp>
      <p:cxnSp>
        <p:nvCxnSpPr>
          <p:cNvPr id="10" name="Straight Arrow Connector 9"/>
          <p:cNvCxnSpPr/>
          <p:nvPr/>
        </p:nvCxnSpPr>
        <p:spPr>
          <a:xfrm flipH="1">
            <a:off x="4572000" y="2457450"/>
            <a:ext cx="47180" cy="628650"/>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257800" y="2514600"/>
            <a:ext cx="2171700" cy="571500"/>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sp>
        <p:nvSpPr>
          <p:cNvPr id="12" name="Text Placeholder 2"/>
          <p:cNvSpPr txBox="1">
            <a:spLocks/>
          </p:cNvSpPr>
          <p:nvPr/>
        </p:nvSpPr>
        <p:spPr bwMode="auto">
          <a:xfrm>
            <a:off x="6057900" y="3301424"/>
            <a:ext cx="3086100" cy="58477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200" dirty="0" smtClean="0">
                <a:solidFill>
                  <a:schemeClr val="accent5"/>
                </a:solidFill>
                <a:latin typeface="Orly's Font 2" pitchFamily="66" charset="0"/>
              </a:rPr>
              <a:t>2</a:t>
            </a:r>
            <a:endParaRPr lang="en-US" sz="3200" dirty="0">
              <a:solidFill>
                <a:schemeClr val="accent5"/>
              </a:solidFill>
              <a:latin typeface="Orly's Font 2" pitchFamily="66" charset="0"/>
            </a:endParaRPr>
          </a:p>
        </p:txBody>
      </p:sp>
      <p:cxnSp>
        <p:nvCxnSpPr>
          <p:cNvPr id="13" name="Straight Connector 12"/>
          <p:cNvCxnSpPr/>
          <p:nvPr/>
        </p:nvCxnSpPr>
        <p:spPr>
          <a:xfrm>
            <a:off x="571500" y="2857500"/>
            <a:ext cx="8001000" cy="1257300"/>
          </a:xfrm>
          <a:prstGeom prst="line">
            <a:avLst/>
          </a:prstGeom>
          <a:ln w="38100" cmpd="sng"/>
        </p:spPr>
        <p:style>
          <a:lnRef idx="1">
            <a:schemeClr val="accent3"/>
          </a:lnRef>
          <a:fillRef idx="0">
            <a:schemeClr val="accent3"/>
          </a:fillRef>
          <a:effectRef idx="0">
            <a:schemeClr val="accent3"/>
          </a:effectRef>
          <a:fontRef idx="minor">
            <a:schemeClr val="tx1"/>
          </a:fontRef>
        </p:style>
      </p:cxnSp>
      <p:cxnSp>
        <p:nvCxnSpPr>
          <p:cNvPr id="14" name="Straight Connector 13"/>
          <p:cNvCxnSpPr/>
          <p:nvPr/>
        </p:nvCxnSpPr>
        <p:spPr>
          <a:xfrm flipV="1">
            <a:off x="685800" y="2857500"/>
            <a:ext cx="8115300" cy="1143000"/>
          </a:xfrm>
          <a:prstGeom prst="line">
            <a:avLst/>
          </a:prstGeom>
          <a:ln w="38100" cmpd="sng"/>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7"/>
                                        </p:tgtEl>
                                        <p:attrNameLst>
                                          <p:attrName>style.visibility</p:attrName>
                                        </p:attrNameLst>
                                      </p:cBhvr>
                                      <p:to>
                                        <p:strVal val="visible"/>
                                      </p:to>
                                    </p:set>
                                  </p:childTnLst>
                                </p:cTn>
                              </p:par>
                              <p:par>
                                <p:cTn id="15" presetID="10"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iterate type="lt">
                                    <p:tmAbs val="80"/>
                                  </p:iterate>
                                  <p:childTnLst>
                                    <p:set>
                                      <p:cBhvr>
                                        <p:cTn id="21" dur="1" fill="hold">
                                          <p:stCondLst>
                                            <p:cond delay="0"/>
                                          </p:stCondLst>
                                        </p:cTn>
                                        <p:tgtEl>
                                          <p:spTgt spid="9"/>
                                        </p:tgtEl>
                                        <p:attrNameLst>
                                          <p:attrName>style.visibility</p:attrName>
                                        </p:attrNameLst>
                                      </p:cBhvr>
                                      <p:to>
                                        <p:strVal val="visible"/>
                                      </p:to>
                                    </p:set>
                                  </p:childTnLst>
                                </p:cTn>
                              </p:par>
                              <p:par>
                                <p:cTn id="22" presetID="10"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iterate type="lt">
                                    <p:tmAbs val="80"/>
                                  </p:iterate>
                                  <p:childTnLst>
                                    <p:set>
                                      <p:cBhvr>
                                        <p:cTn id="33" dur="1" fill="hold">
                                          <p:stCondLst>
                                            <p:cond delay="0"/>
                                          </p:stCondLst>
                                        </p:cTn>
                                        <p:tgtEl>
                                          <p:spTgt spid="12"/>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P spid="7" grpId="0"/>
      <p:bldP spid="9"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p:cNvSpPr txBox="1">
            <a:spLocks/>
          </p:cNvSpPr>
          <p:nvPr/>
        </p:nvSpPr>
        <p:spPr bwMode="auto">
          <a:xfrm>
            <a:off x="914400" y="102870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What is 869 </a:t>
            </a:r>
            <a:r>
              <a:rPr lang="en-US" sz="2800" dirty="0">
                <a:solidFill>
                  <a:schemeClr val="accent1"/>
                </a:solidFill>
                <a:latin typeface="Orly's Font 2" pitchFamily="66" charset="0"/>
              </a:rPr>
              <a:t>-</a:t>
            </a:r>
            <a:r>
              <a:rPr lang="en-US" sz="2800" dirty="0" smtClean="0">
                <a:solidFill>
                  <a:schemeClr val="accent1"/>
                </a:solidFill>
                <a:latin typeface="Orly's Font 2" pitchFamily="66" charset="0"/>
              </a:rPr>
              <a:t> </a:t>
            </a:r>
            <a:r>
              <a:rPr lang="en-US" sz="2800" dirty="0" smtClean="0">
                <a:solidFill>
                  <a:schemeClr val="accent5"/>
                </a:solidFill>
                <a:latin typeface="Orly's Font 2" pitchFamily="66" charset="0"/>
              </a:rPr>
              <a:t>341 </a:t>
            </a:r>
            <a:r>
              <a:rPr lang="en-US" sz="2800" dirty="0" smtClean="0">
                <a:solidFill>
                  <a:schemeClr val="accent1"/>
                </a:solidFill>
                <a:latin typeface="Orly's Font 2" pitchFamily="66" charset="0"/>
              </a:rPr>
              <a:t>? </a:t>
            </a:r>
            <a:endParaRPr lang="en-US" sz="2800" dirty="0">
              <a:solidFill>
                <a:schemeClr val="accent1"/>
              </a:solidFill>
              <a:latin typeface="Orly's Font 2" pitchFamily="66" charset="0"/>
            </a:endParaRPr>
          </a:p>
        </p:txBody>
      </p:sp>
      <p:sp>
        <p:nvSpPr>
          <p:cNvPr id="31" name="TextBox 30"/>
          <p:cNvSpPr txBox="1"/>
          <p:nvPr/>
        </p:nvSpPr>
        <p:spPr>
          <a:xfrm>
            <a:off x="457200" y="1643777"/>
            <a:ext cx="2286000" cy="2585323"/>
          </a:xfrm>
          <a:prstGeom prst="rect">
            <a:avLst/>
          </a:prstGeom>
          <a:noFill/>
        </p:spPr>
        <p:txBody>
          <a:bodyPr wrap="square" rtlCol="0">
            <a:spAutoFit/>
          </a:bodyPr>
          <a:lstStyle/>
          <a:p>
            <a:pPr algn="ctr">
              <a:lnSpc>
                <a:spcPct val="150000"/>
              </a:lnSpc>
            </a:pPr>
            <a:r>
              <a:rPr lang="en-US" sz="3600" dirty="0" smtClean="0">
                <a:solidFill>
                  <a:schemeClr val="accent1"/>
                </a:solidFill>
                <a:latin typeface="Orly's Font 2" pitchFamily="66" charset="0"/>
                <a:ea typeface="Verdana" pitchFamily="34" charset="0"/>
                <a:cs typeface="Verdana" pitchFamily="34" charset="0"/>
              </a:rPr>
              <a:t>800 </a:t>
            </a:r>
          </a:p>
          <a:p>
            <a:pPr algn="ctr">
              <a:lnSpc>
                <a:spcPct val="150000"/>
              </a:lnSpc>
            </a:pPr>
            <a:r>
              <a:rPr lang="en-US" sz="3600" dirty="0" smtClean="0">
                <a:solidFill>
                  <a:schemeClr val="accent1"/>
                </a:solidFill>
                <a:latin typeface="Orly's Font 2" pitchFamily="66" charset="0"/>
                <a:ea typeface="Verdana" pitchFamily="34" charset="0"/>
                <a:cs typeface="Verdana" pitchFamily="34" charset="0"/>
              </a:rPr>
              <a:t>  </a:t>
            </a:r>
            <a:r>
              <a:rPr lang="en-US" sz="3600" dirty="0">
                <a:solidFill>
                  <a:schemeClr val="accent1"/>
                </a:solidFill>
                <a:latin typeface="Orly's Font 2" pitchFamily="66" charset="0"/>
                <a:ea typeface="Verdana" pitchFamily="34" charset="0"/>
                <a:cs typeface="Verdana" pitchFamily="34" charset="0"/>
              </a:rPr>
              <a:t>6</a:t>
            </a:r>
            <a:r>
              <a:rPr lang="en-US" sz="3600" dirty="0" smtClean="0">
                <a:solidFill>
                  <a:schemeClr val="accent1"/>
                </a:solidFill>
                <a:latin typeface="Orly's Font 2" pitchFamily="66" charset="0"/>
                <a:ea typeface="Verdana" pitchFamily="34" charset="0"/>
                <a:cs typeface="Verdana" pitchFamily="34" charset="0"/>
              </a:rPr>
              <a:t>0 </a:t>
            </a:r>
          </a:p>
          <a:p>
            <a:pPr algn="ctr">
              <a:lnSpc>
                <a:spcPct val="150000"/>
              </a:lnSpc>
            </a:pPr>
            <a:r>
              <a:rPr lang="en-US" sz="3600" dirty="0" smtClean="0">
                <a:solidFill>
                  <a:schemeClr val="accent1"/>
                </a:solidFill>
                <a:latin typeface="Orly's Font 2" pitchFamily="66" charset="0"/>
                <a:ea typeface="Verdana" pitchFamily="34" charset="0"/>
                <a:cs typeface="Verdana" pitchFamily="34" charset="0"/>
              </a:rPr>
              <a:t>    </a:t>
            </a:r>
            <a:r>
              <a:rPr lang="en-US" sz="3600" dirty="0">
                <a:solidFill>
                  <a:schemeClr val="accent1"/>
                </a:solidFill>
                <a:latin typeface="Orly's Font 2" pitchFamily="66" charset="0"/>
                <a:ea typeface="Verdana" pitchFamily="34" charset="0"/>
                <a:cs typeface="Verdana" pitchFamily="34" charset="0"/>
              </a:rPr>
              <a:t>9</a:t>
            </a:r>
            <a:endParaRPr lang="en-US" sz="3600" dirty="0" smtClean="0">
              <a:solidFill>
                <a:schemeClr val="accent1"/>
              </a:solidFill>
              <a:latin typeface="Orly's Font 2" pitchFamily="66" charset="0"/>
              <a:ea typeface="Verdana" pitchFamily="34" charset="0"/>
              <a:cs typeface="Verdana" pitchFamily="34" charset="0"/>
            </a:endParaRPr>
          </a:p>
        </p:txBody>
      </p:sp>
      <p:cxnSp>
        <p:nvCxnSpPr>
          <p:cNvPr id="32" name="Straight Arrow Connector 31"/>
          <p:cNvCxnSpPr/>
          <p:nvPr/>
        </p:nvCxnSpPr>
        <p:spPr>
          <a:xfrm flipV="1">
            <a:off x="4343400" y="2134464"/>
            <a:ext cx="2171700" cy="37236"/>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6400800" y="1943100"/>
            <a:ext cx="1828800" cy="1200329"/>
          </a:xfrm>
          <a:prstGeom prst="rect">
            <a:avLst/>
          </a:prstGeom>
          <a:noFill/>
        </p:spPr>
        <p:txBody>
          <a:bodyPr wrap="square" rtlCol="0">
            <a:spAutoFit/>
          </a:bodyPr>
          <a:lstStyle/>
          <a:p>
            <a:pPr algn="ctr"/>
            <a:r>
              <a:rPr lang="en-US" sz="3600" dirty="0" smtClean="0">
                <a:solidFill>
                  <a:schemeClr val="accent3"/>
                </a:solidFill>
                <a:latin typeface="Orly's Font 2" pitchFamily="66" charset="0"/>
                <a:ea typeface="Verdana" pitchFamily="34" charset="0"/>
                <a:cs typeface="Verdana" pitchFamily="34" charset="0"/>
              </a:rPr>
              <a:t>  </a:t>
            </a:r>
            <a:r>
              <a:rPr lang="en-US" sz="3600" dirty="0">
                <a:solidFill>
                  <a:schemeClr val="accent1"/>
                </a:solidFill>
                <a:latin typeface="Orly's Font 2" pitchFamily="66" charset="0"/>
                <a:ea typeface="Verdana" pitchFamily="34" charset="0"/>
                <a:cs typeface="Verdana" pitchFamily="34" charset="0"/>
              </a:rPr>
              <a:t>5</a:t>
            </a:r>
            <a:r>
              <a:rPr lang="en-US" sz="3600" dirty="0" smtClean="0">
                <a:solidFill>
                  <a:schemeClr val="accent1"/>
                </a:solidFill>
                <a:latin typeface="Orly's Font 2" pitchFamily="66" charset="0"/>
                <a:ea typeface="Verdana" pitchFamily="34" charset="0"/>
                <a:cs typeface="Verdana" pitchFamily="34" charset="0"/>
              </a:rPr>
              <a:t>00</a:t>
            </a:r>
          </a:p>
          <a:p>
            <a:pPr algn="ctr"/>
            <a:r>
              <a:rPr lang="en-US" sz="3600" dirty="0" smtClean="0">
                <a:solidFill>
                  <a:srgbClr val="5E9732"/>
                </a:solidFill>
                <a:latin typeface="Orly's Font 2" pitchFamily="66" charset="0"/>
                <a:ea typeface="Verdana" pitchFamily="34" charset="0"/>
                <a:cs typeface="Verdana" pitchFamily="34" charset="0"/>
              </a:rPr>
              <a:t>  </a:t>
            </a:r>
          </a:p>
        </p:txBody>
      </p:sp>
      <p:cxnSp>
        <p:nvCxnSpPr>
          <p:cNvPr id="34" name="Straight Arrow Connector 33"/>
          <p:cNvCxnSpPr/>
          <p:nvPr/>
        </p:nvCxnSpPr>
        <p:spPr>
          <a:xfrm>
            <a:off x="4343400" y="2971800"/>
            <a:ext cx="2171700" cy="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400800" y="2628900"/>
            <a:ext cx="1828800" cy="1200329"/>
          </a:xfrm>
          <a:prstGeom prst="rect">
            <a:avLst/>
          </a:prstGeom>
          <a:noFill/>
        </p:spPr>
        <p:txBody>
          <a:bodyPr wrap="square" rtlCol="0">
            <a:spAutoFit/>
          </a:bodyPr>
          <a:lstStyle/>
          <a:p>
            <a:pPr algn="ctr"/>
            <a:r>
              <a:rPr lang="en-US" sz="3600" dirty="0" smtClean="0">
                <a:solidFill>
                  <a:schemeClr val="accent3"/>
                </a:solidFill>
                <a:latin typeface="Orly's Font 2" pitchFamily="66" charset="0"/>
                <a:ea typeface="Verdana" pitchFamily="34" charset="0"/>
                <a:cs typeface="Verdana" pitchFamily="34" charset="0"/>
              </a:rPr>
              <a:t>    </a:t>
            </a:r>
            <a:r>
              <a:rPr lang="en-US" sz="3600" dirty="0" smtClean="0">
                <a:solidFill>
                  <a:srgbClr val="0078AE"/>
                </a:solidFill>
                <a:latin typeface="Orly's Font 2" pitchFamily="66" charset="0"/>
                <a:ea typeface="Verdana" pitchFamily="34" charset="0"/>
                <a:cs typeface="Verdana" pitchFamily="34" charset="0"/>
              </a:rPr>
              <a:t>20</a:t>
            </a:r>
          </a:p>
          <a:p>
            <a:pPr algn="ctr"/>
            <a:r>
              <a:rPr lang="en-US" sz="3600" dirty="0" smtClean="0">
                <a:solidFill>
                  <a:srgbClr val="5E9732"/>
                </a:solidFill>
                <a:latin typeface="Orly's Font 2" pitchFamily="66" charset="0"/>
                <a:ea typeface="Verdana" pitchFamily="34" charset="0"/>
                <a:cs typeface="Verdana" pitchFamily="34" charset="0"/>
              </a:rPr>
              <a:t>    </a:t>
            </a:r>
          </a:p>
        </p:txBody>
      </p:sp>
      <p:cxnSp>
        <p:nvCxnSpPr>
          <p:cNvPr id="36" name="Straight Arrow Connector 35"/>
          <p:cNvCxnSpPr/>
          <p:nvPr/>
        </p:nvCxnSpPr>
        <p:spPr>
          <a:xfrm>
            <a:off x="4343400" y="3657600"/>
            <a:ext cx="2057400" cy="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400800" y="3371671"/>
            <a:ext cx="1828800" cy="646331"/>
          </a:xfrm>
          <a:prstGeom prst="rect">
            <a:avLst/>
          </a:prstGeom>
          <a:noFill/>
        </p:spPr>
        <p:txBody>
          <a:bodyPr wrap="square" rtlCol="0">
            <a:spAutoFit/>
          </a:bodyPr>
          <a:lstStyle/>
          <a:p>
            <a:pPr algn="ctr"/>
            <a:r>
              <a:rPr lang="en-US" sz="3600" dirty="0" smtClean="0">
                <a:solidFill>
                  <a:schemeClr val="accent3"/>
                </a:solidFill>
                <a:latin typeface="Orly's Font" pitchFamily="66" charset="0"/>
                <a:ea typeface="Verdana" pitchFamily="34" charset="0"/>
                <a:cs typeface="Verdana" pitchFamily="34" charset="0"/>
              </a:rPr>
              <a:t>      </a:t>
            </a:r>
            <a:r>
              <a:rPr lang="en-US" sz="3600" dirty="0" smtClean="0">
                <a:solidFill>
                  <a:srgbClr val="0078AE"/>
                </a:solidFill>
                <a:latin typeface="Orly's Font 2" pitchFamily="66" charset="0"/>
                <a:ea typeface="Verdana" pitchFamily="34" charset="0"/>
                <a:cs typeface="Verdana" pitchFamily="34" charset="0"/>
              </a:rPr>
              <a:t>8</a:t>
            </a:r>
          </a:p>
        </p:txBody>
      </p:sp>
      <p:sp>
        <p:nvSpPr>
          <p:cNvPr id="38" name="TextBox 37"/>
          <p:cNvSpPr txBox="1"/>
          <p:nvPr/>
        </p:nvSpPr>
        <p:spPr>
          <a:xfrm>
            <a:off x="6743700" y="2677180"/>
            <a:ext cx="571500" cy="646331"/>
          </a:xfrm>
          <a:prstGeom prst="rect">
            <a:avLst/>
          </a:prstGeom>
          <a:noFill/>
        </p:spPr>
        <p:txBody>
          <a:bodyPr wrap="square" rtlCol="0">
            <a:spAutoFit/>
          </a:bodyPr>
          <a:lstStyle/>
          <a:p>
            <a:r>
              <a:rPr lang="en-US" sz="3600" dirty="0" smtClean="0">
                <a:solidFill>
                  <a:srgbClr val="5E9732"/>
                </a:solidFill>
                <a:latin typeface="Orly's Font 2" pitchFamily="66" charset="0"/>
                <a:ea typeface="Verdana" pitchFamily="34" charset="0"/>
                <a:cs typeface="Verdana" pitchFamily="34" charset="0"/>
              </a:rPr>
              <a:t>+</a:t>
            </a:r>
          </a:p>
        </p:txBody>
      </p:sp>
      <p:sp>
        <p:nvSpPr>
          <p:cNvPr id="39" name="TextBox 38"/>
          <p:cNvSpPr txBox="1"/>
          <p:nvPr/>
        </p:nvSpPr>
        <p:spPr>
          <a:xfrm>
            <a:off x="6743700" y="3429000"/>
            <a:ext cx="571500" cy="646331"/>
          </a:xfrm>
          <a:prstGeom prst="rect">
            <a:avLst/>
          </a:prstGeom>
          <a:noFill/>
        </p:spPr>
        <p:txBody>
          <a:bodyPr wrap="square" rtlCol="0">
            <a:spAutoFit/>
          </a:bodyPr>
          <a:lstStyle/>
          <a:p>
            <a:r>
              <a:rPr lang="en-US" sz="3600" dirty="0" smtClean="0">
                <a:solidFill>
                  <a:srgbClr val="5E9732"/>
                </a:solidFill>
                <a:latin typeface="Orly's Font 2" pitchFamily="66" charset="0"/>
                <a:ea typeface="Verdana" pitchFamily="34" charset="0"/>
                <a:cs typeface="Verdana" pitchFamily="34" charset="0"/>
              </a:rPr>
              <a:t>+</a:t>
            </a:r>
          </a:p>
        </p:txBody>
      </p:sp>
      <p:cxnSp>
        <p:nvCxnSpPr>
          <p:cNvPr id="40" name="Straight Connector 39"/>
          <p:cNvCxnSpPr/>
          <p:nvPr/>
        </p:nvCxnSpPr>
        <p:spPr>
          <a:xfrm>
            <a:off x="6515100" y="3971836"/>
            <a:ext cx="1828800" cy="0"/>
          </a:xfrm>
          <a:prstGeom prst="line">
            <a:avLst/>
          </a:prstGeom>
          <a:ln w="57150" cmpd="sng">
            <a:solidFill>
              <a:schemeClr val="accent5"/>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400800" y="4057471"/>
            <a:ext cx="1828800" cy="1200329"/>
          </a:xfrm>
          <a:prstGeom prst="rect">
            <a:avLst/>
          </a:prstGeom>
          <a:noFill/>
        </p:spPr>
        <p:txBody>
          <a:bodyPr wrap="square" rtlCol="0">
            <a:spAutoFit/>
          </a:bodyPr>
          <a:lstStyle/>
          <a:p>
            <a:pPr algn="ctr"/>
            <a:r>
              <a:rPr lang="en-US" sz="3600" dirty="0" smtClean="0">
                <a:solidFill>
                  <a:schemeClr val="accent3"/>
                </a:solidFill>
                <a:latin typeface="Orly's Font 2" pitchFamily="66" charset="0"/>
                <a:ea typeface="Verdana" pitchFamily="34" charset="0"/>
                <a:cs typeface="Verdana" pitchFamily="34" charset="0"/>
              </a:rPr>
              <a:t>  528</a:t>
            </a:r>
          </a:p>
          <a:p>
            <a:pPr algn="ctr"/>
            <a:r>
              <a:rPr lang="en-US" sz="3600" dirty="0" smtClean="0">
                <a:solidFill>
                  <a:srgbClr val="5E9732"/>
                </a:solidFill>
                <a:latin typeface="Orly's Font" pitchFamily="66" charset="0"/>
                <a:ea typeface="Verdana" pitchFamily="34" charset="0"/>
                <a:cs typeface="Verdana" pitchFamily="34" charset="0"/>
              </a:rPr>
              <a:t>    </a:t>
            </a:r>
          </a:p>
        </p:txBody>
      </p:sp>
      <p:sp>
        <p:nvSpPr>
          <p:cNvPr id="42" name="TextBox 41"/>
          <p:cNvSpPr txBox="1"/>
          <p:nvPr/>
        </p:nvSpPr>
        <p:spPr>
          <a:xfrm>
            <a:off x="1943100" y="2057400"/>
            <a:ext cx="2400300" cy="1754326"/>
          </a:xfrm>
          <a:prstGeom prst="rect">
            <a:avLst/>
          </a:prstGeom>
          <a:noFill/>
        </p:spPr>
        <p:txBody>
          <a:bodyPr wrap="square" rtlCol="0">
            <a:spAutoFit/>
          </a:bodyPr>
          <a:lstStyle/>
          <a:p>
            <a:pPr algn="ctr"/>
            <a:endParaRPr lang="en-US" sz="3600" dirty="0" smtClean="0">
              <a:solidFill>
                <a:srgbClr val="5E9732"/>
              </a:solidFill>
              <a:latin typeface="Orly's Font" pitchFamily="66" charset="0"/>
              <a:ea typeface="Verdana" pitchFamily="34" charset="0"/>
              <a:cs typeface="Verdana" pitchFamily="34" charset="0"/>
            </a:endParaRPr>
          </a:p>
          <a:p>
            <a:pPr algn="ctr"/>
            <a:r>
              <a:rPr lang="en-US" sz="3600" dirty="0" smtClean="0">
                <a:solidFill>
                  <a:srgbClr val="5E9732"/>
                </a:solidFill>
                <a:latin typeface="Orly's Font 2" pitchFamily="66" charset="0"/>
                <a:ea typeface="Verdana" pitchFamily="34" charset="0"/>
                <a:cs typeface="Verdana" pitchFamily="34" charset="0"/>
              </a:rPr>
              <a:t>  </a:t>
            </a:r>
            <a:r>
              <a:rPr lang="en-US" sz="3600" dirty="0">
                <a:solidFill>
                  <a:srgbClr val="5E9732"/>
                </a:solidFill>
                <a:latin typeface="Orly's Font 2" pitchFamily="66" charset="0"/>
                <a:ea typeface="Verdana" pitchFamily="34" charset="0"/>
                <a:cs typeface="Verdana" pitchFamily="34" charset="0"/>
              </a:rPr>
              <a:t>-</a:t>
            </a:r>
            <a:r>
              <a:rPr lang="en-US" sz="3600" dirty="0" smtClean="0">
                <a:solidFill>
                  <a:srgbClr val="5E9732"/>
                </a:solidFill>
                <a:latin typeface="Orly's Font 2" pitchFamily="66" charset="0"/>
                <a:ea typeface="Verdana" pitchFamily="34" charset="0"/>
                <a:cs typeface="Verdana" pitchFamily="34" charset="0"/>
              </a:rPr>
              <a:t>   40</a:t>
            </a:r>
          </a:p>
          <a:p>
            <a:pPr algn="ctr"/>
            <a:r>
              <a:rPr lang="en-US" sz="3600" dirty="0" smtClean="0">
                <a:solidFill>
                  <a:srgbClr val="5E9732"/>
                </a:solidFill>
                <a:latin typeface="Orly's Font" pitchFamily="66" charset="0"/>
                <a:ea typeface="Verdana" pitchFamily="34" charset="0"/>
                <a:cs typeface="Verdana" pitchFamily="34" charset="0"/>
              </a:rPr>
              <a:t>    </a:t>
            </a:r>
          </a:p>
        </p:txBody>
      </p:sp>
      <p:sp>
        <p:nvSpPr>
          <p:cNvPr id="43" name="TextBox 42"/>
          <p:cNvSpPr txBox="1"/>
          <p:nvPr/>
        </p:nvSpPr>
        <p:spPr>
          <a:xfrm>
            <a:off x="2057400" y="2817673"/>
            <a:ext cx="2286000" cy="1754327"/>
          </a:xfrm>
          <a:prstGeom prst="rect">
            <a:avLst/>
          </a:prstGeom>
          <a:noFill/>
        </p:spPr>
        <p:txBody>
          <a:bodyPr wrap="square" rtlCol="0">
            <a:spAutoFit/>
          </a:bodyPr>
          <a:lstStyle/>
          <a:p>
            <a:pPr algn="ctr"/>
            <a:endParaRPr lang="en-US" sz="3600" dirty="0" smtClean="0">
              <a:solidFill>
                <a:srgbClr val="5E9732"/>
              </a:solidFill>
              <a:latin typeface="Orly's Font 2" pitchFamily="66" charset="0"/>
              <a:ea typeface="Verdana" pitchFamily="34" charset="0"/>
              <a:cs typeface="Verdana" pitchFamily="34" charset="0"/>
            </a:endParaRPr>
          </a:p>
          <a:p>
            <a:pPr algn="ctr"/>
            <a:r>
              <a:rPr lang="en-US" sz="3600" dirty="0" smtClean="0">
                <a:solidFill>
                  <a:srgbClr val="5E9732"/>
                </a:solidFill>
                <a:latin typeface="Orly's Font 2" pitchFamily="66" charset="0"/>
                <a:ea typeface="Verdana" pitchFamily="34" charset="0"/>
                <a:cs typeface="Verdana" pitchFamily="34" charset="0"/>
              </a:rPr>
              <a:t>  </a:t>
            </a:r>
            <a:r>
              <a:rPr lang="en-US" sz="3600" dirty="0">
                <a:solidFill>
                  <a:srgbClr val="5E9732"/>
                </a:solidFill>
                <a:latin typeface="Orly's Font 2" pitchFamily="66" charset="0"/>
                <a:ea typeface="Verdana" pitchFamily="34" charset="0"/>
                <a:cs typeface="Verdana" pitchFamily="34" charset="0"/>
              </a:rPr>
              <a:t>-</a:t>
            </a:r>
            <a:r>
              <a:rPr lang="en-US" sz="3600" dirty="0" smtClean="0">
                <a:solidFill>
                  <a:srgbClr val="5E9732"/>
                </a:solidFill>
                <a:latin typeface="Orly's Font 2" pitchFamily="66" charset="0"/>
                <a:ea typeface="Verdana" pitchFamily="34" charset="0"/>
                <a:cs typeface="Verdana" pitchFamily="34" charset="0"/>
              </a:rPr>
              <a:t>      </a:t>
            </a:r>
            <a:r>
              <a:rPr lang="en-US" sz="3600" dirty="0">
                <a:solidFill>
                  <a:srgbClr val="5E9732"/>
                </a:solidFill>
                <a:latin typeface="Orly's Font 2" pitchFamily="66" charset="0"/>
                <a:ea typeface="Verdana" pitchFamily="34" charset="0"/>
                <a:cs typeface="Verdana" pitchFamily="34" charset="0"/>
              </a:rPr>
              <a:t>1</a:t>
            </a:r>
            <a:endParaRPr lang="en-US" sz="3600" dirty="0" smtClean="0">
              <a:solidFill>
                <a:srgbClr val="5E9732"/>
              </a:solidFill>
              <a:latin typeface="Orly's Font 2" pitchFamily="66" charset="0"/>
              <a:ea typeface="Verdana" pitchFamily="34" charset="0"/>
              <a:cs typeface="Verdana" pitchFamily="34" charset="0"/>
            </a:endParaRPr>
          </a:p>
          <a:p>
            <a:pPr algn="ctr"/>
            <a:r>
              <a:rPr lang="en-US" sz="3600" dirty="0" smtClean="0">
                <a:solidFill>
                  <a:srgbClr val="5E9732"/>
                </a:solidFill>
                <a:latin typeface="Orly's Font 2" pitchFamily="66" charset="0"/>
                <a:ea typeface="Verdana" pitchFamily="34" charset="0"/>
                <a:cs typeface="Verdana" pitchFamily="34" charset="0"/>
              </a:rPr>
              <a:t>    </a:t>
            </a:r>
          </a:p>
        </p:txBody>
      </p:sp>
      <p:sp>
        <p:nvSpPr>
          <p:cNvPr id="57" name="TextBox 56"/>
          <p:cNvSpPr txBox="1"/>
          <p:nvPr/>
        </p:nvSpPr>
        <p:spPr>
          <a:xfrm>
            <a:off x="2057400" y="1314271"/>
            <a:ext cx="2286000" cy="1200329"/>
          </a:xfrm>
          <a:prstGeom prst="rect">
            <a:avLst/>
          </a:prstGeom>
          <a:noFill/>
        </p:spPr>
        <p:txBody>
          <a:bodyPr wrap="square" rtlCol="0">
            <a:spAutoFit/>
          </a:bodyPr>
          <a:lstStyle/>
          <a:p>
            <a:pPr algn="ctr"/>
            <a:endParaRPr lang="en-US" sz="3600" dirty="0" smtClean="0">
              <a:solidFill>
                <a:srgbClr val="5E9732"/>
              </a:solidFill>
              <a:latin typeface="Orly's Font 2" pitchFamily="66" charset="0"/>
              <a:ea typeface="Verdana" pitchFamily="34" charset="0"/>
              <a:cs typeface="Verdana" pitchFamily="34" charset="0"/>
            </a:endParaRPr>
          </a:p>
          <a:p>
            <a:pPr algn="ctr"/>
            <a:r>
              <a:rPr lang="en-US" sz="3600" dirty="0" smtClean="0">
                <a:solidFill>
                  <a:srgbClr val="5E9732"/>
                </a:solidFill>
                <a:latin typeface="Orly's Font 2" pitchFamily="66" charset="0"/>
                <a:ea typeface="Verdana" pitchFamily="34" charset="0"/>
                <a:cs typeface="Verdana" pitchFamily="34" charset="0"/>
              </a:rPr>
              <a:t>  </a:t>
            </a:r>
            <a:r>
              <a:rPr lang="en-US" sz="3600" dirty="0">
                <a:solidFill>
                  <a:srgbClr val="5E9732"/>
                </a:solidFill>
                <a:latin typeface="Orly's Font 2" pitchFamily="66" charset="0"/>
                <a:ea typeface="Verdana" pitchFamily="34" charset="0"/>
                <a:cs typeface="Verdana" pitchFamily="34" charset="0"/>
              </a:rPr>
              <a:t>-</a:t>
            </a:r>
            <a:r>
              <a:rPr lang="en-US" sz="3600" dirty="0" smtClean="0">
                <a:solidFill>
                  <a:srgbClr val="5E9732"/>
                </a:solidFill>
                <a:latin typeface="Orly's Font 2" pitchFamily="66" charset="0"/>
                <a:ea typeface="Verdana" pitchFamily="34" charset="0"/>
                <a:cs typeface="Verdana" pitchFamily="34" charset="0"/>
              </a:rPr>
              <a:t>  300          </a:t>
            </a: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iterate type="lt">
                                    <p:tmAbs val="80"/>
                                  </p:iterate>
                                  <p:childTnLst>
                                    <p:set>
                                      <p:cBhvr>
                                        <p:cTn id="11" dur="1" fill="hold">
                                          <p:stCondLst>
                                            <p:cond delay="0"/>
                                          </p:stCondLst>
                                        </p:cTn>
                                        <p:tgtEl>
                                          <p:spTgt spid="31">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5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par>
                                <p:cTn id="21" presetID="1" presetClass="entr" presetSubtype="0" fill="hold" grpId="0" nodeType="withEffect">
                                  <p:stCondLst>
                                    <p:cond delay="0"/>
                                  </p:stCondLst>
                                  <p:iterate type="lt">
                                    <p:tmAbs val="80"/>
                                  </p:iterate>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iterate type="lt">
                                    <p:tmAbs val="80"/>
                                  </p:iterate>
                                  <p:childTnLst>
                                    <p:set>
                                      <p:cBhvr>
                                        <p:cTn id="26" dur="1" fill="hold">
                                          <p:stCondLst>
                                            <p:cond delay="0"/>
                                          </p:stCondLst>
                                        </p:cTn>
                                        <p:tgtEl>
                                          <p:spTgt spid="31">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iterate type="lt">
                                    <p:tmAbs val="80"/>
                                  </p:iterate>
                                  <p:childTnLst>
                                    <p:set>
                                      <p:cBhvr>
                                        <p:cTn id="30" dur="1" fill="hold">
                                          <p:stCondLst>
                                            <p:cond delay="0"/>
                                          </p:stCondLst>
                                        </p:cTn>
                                        <p:tgtEl>
                                          <p:spTgt spid="4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iterate type="lt">
                                    <p:tmAbs val="80"/>
                                  </p:iterate>
                                  <p:childTnLst>
                                    <p:set>
                                      <p:cBhvr>
                                        <p:cTn id="39" dur="1" fill="hold">
                                          <p:stCondLst>
                                            <p:cond delay="0"/>
                                          </p:stCondLst>
                                        </p:cTn>
                                        <p:tgtEl>
                                          <p:spTgt spid="35"/>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iterate type="lt">
                                    <p:tmAbs val="80"/>
                                  </p:iterate>
                                  <p:childTnLst>
                                    <p:set>
                                      <p:cBhvr>
                                        <p:cTn id="43" dur="1" fill="hold">
                                          <p:stCondLst>
                                            <p:cond delay="0"/>
                                          </p:stCondLst>
                                        </p:cTn>
                                        <p:tgtEl>
                                          <p:spTgt spid="31">
                                            <p:txEl>
                                              <p:pRg st="2" end="2"/>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iterate type="lt">
                                    <p:tmAbs val="80"/>
                                  </p:iterate>
                                  <p:childTnLst>
                                    <p:set>
                                      <p:cBhvr>
                                        <p:cTn id="47" dur="1" fill="hold">
                                          <p:stCondLst>
                                            <p:cond delay="0"/>
                                          </p:stCondLst>
                                        </p:cTn>
                                        <p:tgtEl>
                                          <p:spTgt spid="43"/>
                                        </p:tgtEl>
                                        <p:attrNameLst>
                                          <p:attrName>style.visibility</p:attrName>
                                        </p:attrNameLst>
                                      </p:cBhvr>
                                      <p:to>
                                        <p:strVal val="visible"/>
                                      </p:to>
                                    </p:set>
                                  </p:childTnLst>
                                </p:cTn>
                              </p:par>
                              <p:par>
                                <p:cTn id="48" presetID="1" presetClass="entr" presetSubtype="0" fill="hold" grpId="0" nodeType="withEffect">
                                  <p:stCondLst>
                                    <p:cond delay="0"/>
                                  </p:stCondLst>
                                  <p:iterate type="lt">
                                    <p:tmAbs val="80"/>
                                  </p:iterate>
                                  <p:childTnLst>
                                    <p:set>
                                      <p:cBhvr>
                                        <p:cTn id="49" dur="1" fill="hold">
                                          <p:stCondLst>
                                            <p:cond delay="0"/>
                                          </p:stCondLst>
                                        </p:cTn>
                                        <p:tgtEl>
                                          <p:spTgt spid="37"/>
                                        </p:tgtEl>
                                        <p:attrNameLst>
                                          <p:attrName>style.visibility</p:attrName>
                                        </p:attrNameLst>
                                      </p:cBhvr>
                                      <p:to>
                                        <p:strVal val="visible"/>
                                      </p:to>
                                    </p:set>
                                  </p:childTnLst>
                                </p:cTn>
                              </p:par>
                              <p:par>
                                <p:cTn id="50" presetID="10" presetClass="entr" presetSubtype="0" fill="hold"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500"/>
                                        <p:tgtEl>
                                          <p:spTgt spid="3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500"/>
                                        <p:tgtEl>
                                          <p:spTgt spid="38"/>
                                        </p:tgtEl>
                                      </p:cBhvr>
                                    </p:animEffect>
                                  </p:childTnLst>
                                </p:cTn>
                              </p:par>
                              <p:par>
                                <p:cTn id="61" presetID="10" presetClass="entr" presetSubtype="0" fill="hold"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iterate type="lt">
                                    <p:tmAbs val="80"/>
                                  </p:iterate>
                                  <p:childTnLst>
                                    <p:set>
                                      <p:cBhvr>
                                        <p:cTn id="67"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3" grpId="0"/>
      <p:bldP spid="35" grpId="0"/>
      <p:bldP spid="37" grpId="0"/>
      <p:bldP spid="38" grpId="0"/>
      <p:bldP spid="39" grpId="0"/>
      <p:bldP spid="41" grpId="0"/>
      <p:bldP spid="42" grpId="0"/>
      <p:bldP spid="43" grpId="0"/>
      <p:bldP spid="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7200" y="2057400"/>
            <a:ext cx="2286000" cy="1754327"/>
          </a:xfrm>
          <a:prstGeom prst="rect">
            <a:avLst/>
          </a:prstGeom>
          <a:noFill/>
        </p:spPr>
        <p:txBody>
          <a:bodyPr wrap="square" rtlCol="0">
            <a:spAutoFit/>
          </a:bodyPr>
          <a:lstStyle/>
          <a:p>
            <a:pPr algn="ctr"/>
            <a:r>
              <a:rPr lang="en-US" sz="3600" dirty="0">
                <a:solidFill>
                  <a:srgbClr val="5E9732"/>
                </a:solidFill>
                <a:latin typeface="Orly's Font 2" pitchFamily="66" charset="0"/>
                <a:ea typeface="Verdana" pitchFamily="34" charset="0"/>
                <a:cs typeface="Verdana" pitchFamily="34" charset="0"/>
              </a:rPr>
              <a:t>5</a:t>
            </a:r>
            <a:r>
              <a:rPr lang="en-US" sz="3600" dirty="0" smtClean="0">
                <a:solidFill>
                  <a:srgbClr val="5E9732"/>
                </a:solidFill>
                <a:latin typeface="Orly's Font 2" pitchFamily="66" charset="0"/>
                <a:ea typeface="Verdana" pitchFamily="34" charset="0"/>
                <a:cs typeface="Verdana" pitchFamily="34" charset="0"/>
              </a:rPr>
              <a:t>00 </a:t>
            </a:r>
          </a:p>
          <a:p>
            <a:pPr algn="ctr"/>
            <a:r>
              <a:rPr lang="en-US" sz="3600" dirty="0" smtClean="0">
                <a:solidFill>
                  <a:srgbClr val="5E9732"/>
                </a:solidFill>
                <a:latin typeface="Orly's Font 2" pitchFamily="66" charset="0"/>
                <a:ea typeface="Verdana" pitchFamily="34" charset="0"/>
                <a:cs typeface="Verdana" pitchFamily="34" charset="0"/>
              </a:rPr>
              <a:t>  70 </a:t>
            </a:r>
          </a:p>
          <a:p>
            <a:pPr algn="ctr"/>
            <a:r>
              <a:rPr lang="en-US" sz="3600" dirty="0" smtClean="0">
                <a:solidFill>
                  <a:srgbClr val="5E9732"/>
                </a:solidFill>
                <a:latin typeface="Orly's Font 2" pitchFamily="66" charset="0"/>
                <a:ea typeface="Verdana" pitchFamily="34" charset="0"/>
                <a:cs typeface="Verdana" pitchFamily="34" charset="0"/>
              </a:rPr>
              <a:t>    8</a:t>
            </a:r>
          </a:p>
        </p:txBody>
      </p:sp>
      <p:sp>
        <p:nvSpPr>
          <p:cNvPr id="7" name="TextBox 6"/>
          <p:cNvSpPr txBox="1"/>
          <p:nvPr/>
        </p:nvSpPr>
        <p:spPr>
          <a:xfrm>
            <a:off x="2057400" y="1446073"/>
            <a:ext cx="2286000" cy="1754327"/>
          </a:xfrm>
          <a:prstGeom prst="rect">
            <a:avLst/>
          </a:prstGeom>
          <a:noFill/>
        </p:spPr>
        <p:txBody>
          <a:bodyPr wrap="square" rtlCol="0">
            <a:spAutoFit/>
          </a:bodyPr>
          <a:lstStyle/>
          <a:p>
            <a:pPr algn="ctr"/>
            <a:endParaRPr lang="en-US" sz="3600" dirty="0" smtClean="0">
              <a:solidFill>
                <a:srgbClr val="5E9732"/>
              </a:solidFill>
              <a:latin typeface="Orly's Font" pitchFamily="66" charset="0"/>
              <a:ea typeface="Verdana" pitchFamily="34" charset="0"/>
              <a:cs typeface="Verdana" pitchFamily="34" charset="0"/>
            </a:endParaRPr>
          </a:p>
          <a:p>
            <a:pPr algn="ctr"/>
            <a:r>
              <a:rPr lang="en-US" sz="3600" dirty="0" smtClean="0">
                <a:solidFill>
                  <a:srgbClr val="5E9732"/>
                </a:solidFill>
                <a:latin typeface="Orly's Font 2" pitchFamily="66" charset="0"/>
                <a:ea typeface="Verdana" pitchFamily="34" charset="0"/>
                <a:cs typeface="Verdana" pitchFamily="34" charset="0"/>
              </a:rPr>
              <a:t>  </a:t>
            </a:r>
            <a:r>
              <a:rPr lang="en-US" sz="3600" dirty="0">
                <a:solidFill>
                  <a:schemeClr val="accent3"/>
                </a:solidFill>
                <a:latin typeface="Orly's Font 2" pitchFamily="66" charset="0"/>
                <a:ea typeface="Verdana" pitchFamily="34" charset="0"/>
                <a:cs typeface="Verdana" pitchFamily="34" charset="0"/>
              </a:rPr>
              <a:t>-</a:t>
            </a:r>
            <a:r>
              <a:rPr lang="en-US" sz="3600" dirty="0" smtClean="0">
                <a:solidFill>
                  <a:schemeClr val="accent3"/>
                </a:solidFill>
                <a:latin typeface="Orly's Font 2" pitchFamily="66" charset="0"/>
                <a:ea typeface="Verdana" pitchFamily="34" charset="0"/>
                <a:cs typeface="Verdana" pitchFamily="34" charset="0"/>
              </a:rPr>
              <a:t>  </a:t>
            </a:r>
            <a:r>
              <a:rPr lang="en-US" sz="3600" dirty="0">
                <a:solidFill>
                  <a:schemeClr val="accent3"/>
                </a:solidFill>
                <a:latin typeface="Orly's Font 2" pitchFamily="66" charset="0"/>
                <a:ea typeface="Verdana" pitchFamily="34" charset="0"/>
                <a:cs typeface="Verdana" pitchFamily="34" charset="0"/>
              </a:rPr>
              <a:t>3</a:t>
            </a:r>
            <a:r>
              <a:rPr lang="en-US" sz="3600" dirty="0" smtClean="0">
                <a:solidFill>
                  <a:schemeClr val="accent3"/>
                </a:solidFill>
                <a:latin typeface="Orly's Font 2" pitchFamily="66" charset="0"/>
                <a:ea typeface="Verdana" pitchFamily="34" charset="0"/>
                <a:cs typeface="Verdana" pitchFamily="34" charset="0"/>
              </a:rPr>
              <a:t>00</a:t>
            </a:r>
          </a:p>
          <a:p>
            <a:pPr algn="ctr"/>
            <a:r>
              <a:rPr lang="en-US" sz="3600" dirty="0" smtClean="0">
                <a:solidFill>
                  <a:srgbClr val="5E9732"/>
                </a:solidFill>
                <a:latin typeface="Orly's Font" pitchFamily="66" charset="0"/>
                <a:ea typeface="Verdana" pitchFamily="34" charset="0"/>
                <a:cs typeface="Verdana" pitchFamily="34" charset="0"/>
              </a:rPr>
              <a:t>    </a:t>
            </a:r>
          </a:p>
        </p:txBody>
      </p:sp>
      <p:cxnSp>
        <p:nvCxnSpPr>
          <p:cNvPr id="8" name="Straight Arrow Connector 7"/>
          <p:cNvCxnSpPr>
            <a:stCxn id="7" idx="3"/>
          </p:cNvCxnSpPr>
          <p:nvPr/>
        </p:nvCxnSpPr>
        <p:spPr>
          <a:xfrm flipV="1">
            <a:off x="4343400" y="2286001"/>
            <a:ext cx="2171700" cy="37236"/>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9" name="Text Placeholder 2"/>
          <p:cNvSpPr txBox="1">
            <a:spLocks/>
          </p:cNvSpPr>
          <p:nvPr/>
        </p:nvSpPr>
        <p:spPr bwMode="auto">
          <a:xfrm>
            <a:off x="914400" y="102870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What is </a:t>
            </a:r>
            <a:r>
              <a:rPr lang="en-US" sz="2800" dirty="0" smtClean="0">
                <a:solidFill>
                  <a:schemeClr val="accent5"/>
                </a:solidFill>
                <a:latin typeface="Orly's Font 2" pitchFamily="66" charset="0"/>
              </a:rPr>
              <a:t>578</a:t>
            </a:r>
            <a:r>
              <a:rPr lang="en-US" sz="2800" dirty="0" smtClean="0">
                <a:solidFill>
                  <a:schemeClr val="accent1"/>
                </a:solidFill>
                <a:latin typeface="Orly's Font 2" pitchFamily="66" charset="0"/>
              </a:rPr>
              <a:t> </a:t>
            </a:r>
            <a:r>
              <a:rPr lang="en-US" sz="2800" dirty="0">
                <a:solidFill>
                  <a:schemeClr val="accent1"/>
                </a:solidFill>
                <a:latin typeface="Orly's Font 2" pitchFamily="66" charset="0"/>
              </a:rPr>
              <a:t>-</a:t>
            </a:r>
            <a:r>
              <a:rPr lang="en-US" sz="2800" dirty="0" smtClean="0">
                <a:solidFill>
                  <a:schemeClr val="accent1"/>
                </a:solidFill>
                <a:latin typeface="Orly's Font 2" pitchFamily="66" charset="0"/>
              </a:rPr>
              <a:t> </a:t>
            </a:r>
            <a:r>
              <a:rPr lang="en-US" sz="2800" dirty="0" smtClean="0">
                <a:solidFill>
                  <a:schemeClr val="accent3"/>
                </a:solidFill>
                <a:latin typeface="Orly's Font 2" pitchFamily="66" charset="0"/>
              </a:rPr>
              <a:t>321</a:t>
            </a:r>
            <a:r>
              <a:rPr lang="en-US" sz="2800" dirty="0" smtClean="0">
                <a:solidFill>
                  <a:schemeClr val="accent1"/>
                </a:solidFill>
                <a:latin typeface="Orly's Font 2" pitchFamily="66" charset="0"/>
              </a:rPr>
              <a:t>? </a:t>
            </a:r>
            <a:endParaRPr lang="en-US" sz="2800" dirty="0">
              <a:solidFill>
                <a:schemeClr val="accent1"/>
              </a:solidFill>
              <a:latin typeface="Orly's Font 2" pitchFamily="66" charset="0"/>
            </a:endParaRPr>
          </a:p>
        </p:txBody>
      </p:sp>
      <p:sp>
        <p:nvSpPr>
          <p:cNvPr id="11" name="TextBox 10"/>
          <p:cNvSpPr txBox="1"/>
          <p:nvPr/>
        </p:nvSpPr>
        <p:spPr>
          <a:xfrm>
            <a:off x="6400800" y="1943100"/>
            <a:ext cx="1828800" cy="1200329"/>
          </a:xfrm>
          <a:prstGeom prst="rect">
            <a:avLst/>
          </a:prstGeom>
          <a:noFill/>
        </p:spPr>
        <p:txBody>
          <a:bodyPr wrap="square" rtlCol="0">
            <a:spAutoFit/>
          </a:bodyPr>
          <a:lstStyle/>
          <a:p>
            <a:pPr algn="ctr"/>
            <a:r>
              <a:rPr lang="en-US" sz="3600" dirty="0" smtClean="0">
                <a:solidFill>
                  <a:schemeClr val="accent3"/>
                </a:solidFill>
                <a:latin typeface="Orly's Font 2" pitchFamily="66" charset="0"/>
                <a:ea typeface="Verdana" pitchFamily="34" charset="0"/>
                <a:cs typeface="Verdana" pitchFamily="34" charset="0"/>
              </a:rPr>
              <a:t>  </a:t>
            </a:r>
            <a:r>
              <a:rPr lang="en-US" sz="3600" dirty="0">
                <a:solidFill>
                  <a:schemeClr val="accent1"/>
                </a:solidFill>
                <a:latin typeface="Orly's Font 2" pitchFamily="66" charset="0"/>
                <a:ea typeface="Verdana" pitchFamily="34" charset="0"/>
                <a:cs typeface="Verdana" pitchFamily="34" charset="0"/>
              </a:rPr>
              <a:t>2</a:t>
            </a:r>
            <a:r>
              <a:rPr lang="en-US" sz="3600" dirty="0" smtClean="0">
                <a:solidFill>
                  <a:schemeClr val="accent1"/>
                </a:solidFill>
                <a:latin typeface="Orly's Font 2" pitchFamily="66" charset="0"/>
                <a:ea typeface="Verdana" pitchFamily="34" charset="0"/>
                <a:cs typeface="Verdana" pitchFamily="34" charset="0"/>
              </a:rPr>
              <a:t>00</a:t>
            </a:r>
          </a:p>
          <a:p>
            <a:pPr algn="ctr"/>
            <a:r>
              <a:rPr lang="en-US" sz="3600" dirty="0" smtClean="0">
                <a:solidFill>
                  <a:srgbClr val="5E9732"/>
                </a:solidFill>
                <a:latin typeface="Orly's Font 2" pitchFamily="66" charset="0"/>
                <a:ea typeface="Verdana" pitchFamily="34" charset="0"/>
                <a:cs typeface="Verdana" pitchFamily="34" charset="0"/>
              </a:rPr>
              <a:t>  </a:t>
            </a:r>
          </a:p>
        </p:txBody>
      </p:sp>
      <p:cxnSp>
        <p:nvCxnSpPr>
          <p:cNvPr id="12" name="Straight Arrow Connector 11"/>
          <p:cNvCxnSpPr/>
          <p:nvPr/>
        </p:nvCxnSpPr>
        <p:spPr>
          <a:xfrm>
            <a:off x="4343400" y="2971800"/>
            <a:ext cx="2171700" cy="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400800" y="2628900"/>
            <a:ext cx="1828800" cy="1200329"/>
          </a:xfrm>
          <a:prstGeom prst="rect">
            <a:avLst/>
          </a:prstGeom>
          <a:noFill/>
        </p:spPr>
        <p:txBody>
          <a:bodyPr wrap="square" rtlCol="0">
            <a:spAutoFit/>
          </a:bodyPr>
          <a:lstStyle/>
          <a:p>
            <a:pPr algn="ctr"/>
            <a:r>
              <a:rPr lang="en-US" sz="3600" dirty="0" smtClean="0">
                <a:solidFill>
                  <a:schemeClr val="accent3"/>
                </a:solidFill>
                <a:latin typeface="Orly's Font 2" pitchFamily="66" charset="0"/>
                <a:ea typeface="Verdana" pitchFamily="34" charset="0"/>
                <a:cs typeface="Verdana" pitchFamily="34" charset="0"/>
              </a:rPr>
              <a:t>    </a:t>
            </a:r>
            <a:r>
              <a:rPr lang="en-US" sz="3600" dirty="0">
                <a:solidFill>
                  <a:srgbClr val="0078AE"/>
                </a:solidFill>
                <a:latin typeface="Orly's Font 2" pitchFamily="66" charset="0"/>
                <a:ea typeface="Verdana" pitchFamily="34" charset="0"/>
                <a:cs typeface="Verdana" pitchFamily="34" charset="0"/>
              </a:rPr>
              <a:t>5</a:t>
            </a:r>
            <a:r>
              <a:rPr lang="en-US" sz="3600" dirty="0" smtClean="0">
                <a:solidFill>
                  <a:srgbClr val="0078AE"/>
                </a:solidFill>
                <a:latin typeface="Orly's Font 2" pitchFamily="66" charset="0"/>
                <a:ea typeface="Verdana" pitchFamily="34" charset="0"/>
                <a:cs typeface="Verdana" pitchFamily="34" charset="0"/>
              </a:rPr>
              <a:t>0</a:t>
            </a:r>
          </a:p>
          <a:p>
            <a:pPr algn="ctr"/>
            <a:r>
              <a:rPr lang="en-US" sz="3600" dirty="0" smtClean="0">
                <a:solidFill>
                  <a:srgbClr val="5E9732"/>
                </a:solidFill>
                <a:latin typeface="Orly's Font" pitchFamily="66" charset="0"/>
                <a:ea typeface="Verdana" pitchFamily="34" charset="0"/>
                <a:cs typeface="Verdana" pitchFamily="34" charset="0"/>
              </a:rPr>
              <a:t>    </a:t>
            </a:r>
          </a:p>
        </p:txBody>
      </p:sp>
      <p:cxnSp>
        <p:nvCxnSpPr>
          <p:cNvPr id="15" name="Straight Arrow Connector 14"/>
          <p:cNvCxnSpPr/>
          <p:nvPr/>
        </p:nvCxnSpPr>
        <p:spPr>
          <a:xfrm>
            <a:off x="4343400" y="3429000"/>
            <a:ext cx="2057400" cy="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400800" y="3143071"/>
            <a:ext cx="1828800" cy="646331"/>
          </a:xfrm>
          <a:prstGeom prst="rect">
            <a:avLst/>
          </a:prstGeom>
          <a:noFill/>
        </p:spPr>
        <p:txBody>
          <a:bodyPr wrap="square" rtlCol="0">
            <a:spAutoFit/>
          </a:bodyPr>
          <a:lstStyle/>
          <a:p>
            <a:pPr algn="ctr"/>
            <a:r>
              <a:rPr lang="en-US" sz="3600" dirty="0" smtClean="0">
                <a:solidFill>
                  <a:schemeClr val="accent3"/>
                </a:solidFill>
                <a:latin typeface="Orly's Font 2" pitchFamily="66" charset="0"/>
                <a:ea typeface="Verdana" pitchFamily="34" charset="0"/>
                <a:cs typeface="Verdana" pitchFamily="34" charset="0"/>
              </a:rPr>
              <a:t>      </a:t>
            </a:r>
            <a:r>
              <a:rPr lang="en-US" sz="3600" dirty="0">
                <a:solidFill>
                  <a:srgbClr val="0078AE"/>
                </a:solidFill>
                <a:latin typeface="Orly's Font 2" pitchFamily="66" charset="0"/>
                <a:ea typeface="Verdana" pitchFamily="34" charset="0"/>
                <a:cs typeface="Verdana" pitchFamily="34" charset="0"/>
              </a:rPr>
              <a:t>7</a:t>
            </a:r>
            <a:endParaRPr lang="en-US" sz="3600" dirty="0" smtClean="0">
              <a:solidFill>
                <a:srgbClr val="0078AE"/>
              </a:solidFill>
              <a:latin typeface="Orly's Font 2" pitchFamily="66" charset="0"/>
              <a:ea typeface="Verdana" pitchFamily="34" charset="0"/>
              <a:cs typeface="Verdana" pitchFamily="34" charset="0"/>
            </a:endParaRPr>
          </a:p>
        </p:txBody>
      </p:sp>
      <p:sp>
        <p:nvSpPr>
          <p:cNvPr id="13" name="TextBox 12"/>
          <p:cNvSpPr txBox="1"/>
          <p:nvPr/>
        </p:nvSpPr>
        <p:spPr>
          <a:xfrm>
            <a:off x="6743700" y="2677180"/>
            <a:ext cx="571500" cy="646331"/>
          </a:xfrm>
          <a:prstGeom prst="rect">
            <a:avLst/>
          </a:prstGeom>
          <a:noFill/>
        </p:spPr>
        <p:txBody>
          <a:bodyPr wrap="square" rtlCol="0">
            <a:spAutoFit/>
          </a:bodyPr>
          <a:lstStyle/>
          <a:p>
            <a:r>
              <a:rPr lang="en-US" sz="3600" dirty="0" smtClean="0">
                <a:solidFill>
                  <a:schemeClr val="accent3"/>
                </a:solidFill>
                <a:latin typeface="Orly's Font 2" pitchFamily="66" charset="0"/>
                <a:ea typeface="Verdana" pitchFamily="34" charset="0"/>
                <a:cs typeface="Verdana" pitchFamily="34" charset="0"/>
              </a:rPr>
              <a:t>+</a:t>
            </a:r>
          </a:p>
        </p:txBody>
      </p:sp>
      <p:sp>
        <p:nvSpPr>
          <p:cNvPr id="16" name="TextBox 15"/>
          <p:cNvSpPr txBox="1"/>
          <p:nvPr/>
        </p:nvSpPr>
        <p:spPr>
          <a:xfrm>
            <a:off x="6743700" y="3200400"/>
            <a:ext cx="571500" cy="646331"/>
          </a:xfrm>
          <a:prstGeom prst="rect">
            <a:avLst/>
          </a:prstGeom>
          <a:noFill/>
        </p:spPr>
        <p:txBody>
          <a:bodyPr wrap="square" rtlCol="0">
            <a:spAutoFit/>
          </a:bodyPr>
          <a:lstStyle/>
          <a:p>
            <a:r>
              <a:rPr lang="en-US" sz="3600" dirty="0" smtClean="0">
                <a:solidFill>
                  <a:schemeClr val="accent3"/>
                </a:solidFill>
                <a:latin typeface="Orly's Font 2" pitchFamily="66" charset="0"/>
                <a:ea typeface="Verdana" pitchFamily="34" charset="0"/>
                <a:cs typeface="Verdana" pitchFamily="34" charset="0"/>
              </a:rPr>
              <a:t>+</a:t>
            </a:r>
          </a:p>
        </p:txBody>
      </p:sp>
      <p:cxnSp>
        <p:nvCxnSpPr>
          <p:cNvPr id="17" name="Straight Connector 16"/>
          <p:cNvCxnSpPr/>
          <p:nvPr/>
        </p:nvCxnSpPr>
        <p:spPr>
          <a:xfrm>
            <a:off x="6515100" y="3743236"/>
            <a:ext cx="1828800" cy="0"/>
          </a:xfrm>
          <a:prstGeom prst="line">
            <a:avLst/>
          </a:prstGeom>
          <a:ln w="57150" cmpd="sng">
            <a:solidFill>
              <a:schemeClr val="accent3"/>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400800" y="3828871"/>
            <a:ext cx="1828800" cy="1200329"/>
          </a:xfrm>
          <a:prstGeom prst="rect">
            <a:avLst/>
          </a:prstGeom>
          <a:noFill/>
        </p:spPr>
        <p:txBody>
          <a:bodyPr wrap="square" rtlCol="0">
            <a:spAutoFit/>
          </a:bodyPr>
          <a:lstStyle/>
          <a:p>
            <a:pPr algn="ctr"/>
            <a:r>
              <a:rPr lang="en-US" sz="3600" dirty="0" smtClean="0">
                <a:solidFill>
                  <a:schemeClr val="accent3"/>
                </a:solidFill>
                <a:latin typeface="Orly's Font 2" pitchFamily="66" charset="0"/>
                <a:ea typeface="Verdana" pitchFamily="34" charset="0"/>
                <a:cs typeface="Verdana" pitchFamily="34" charset="0"/>
              </a:rPr>
              <a:t>  </a:t>
            </a:r>
            <a:r>
              <a:rPr lang="en-US" sz="3600" dirty="0" smtClean="0">
                <a:solidFill>
                  <a:srgbClr val="0078AE"/>
                </a:solidFill>
                <a:latin typeface="Orly's Font 2" pitchFamily="66" charset="0"/>
                <a:ea typeface="Verdana" pitchFamily="34" charset="0"/>
                <a:cs typeface="Verdana" pitchFamily="34" charset="0"/>
              </a:rPr>
              <a:t>257</a:t>
            </a:r>
          </a:p>
          <a:p>
            <a:pPr algn="ctr"/>
            <a:r>
              <a:rPr lang="en-US" sz="3600" dirty="0" smtClean="0">
                <a:solidFill>
                  <a:srgbClr val="5E9732"/>
                </a:solidFill>
                <a:latin typeface="Orly's Font" pitchFamily="66" charset="0"/>
                <a:ea typeface="Verdana" pitchFamily="34" charset="0"/>
                <a:cs typeface="Verdana" pitchFamily="34" charset="0"/>
              </a:rPr>
              <a:t>    </a:t>
            </a:r>
          </a:p>
        </p:txBody>
      </p:sp>
      <p:grpSp>
        <p:nvGrpSpPr>
          <p:cNvPr id="20" name="Group 19"/>
          <p:cNvGrpSpPr/>
          <p:nvPr/>
        </p:nvGrpSpPr>
        <p:grpSpPr>
          <a:xfrm>
            <a:off x="457200" y="1943100"/>
            <a:ext cx="3460750" cy="3445797"/>
            <a:chOff x="2114550" y="2286000"/>
            <a:chExt cx="3460750" cy="3445797"/>
          </a:xfrm>
        </p:grpSpPr>
        <p:sp>
          <p:nvSpPr>
            <p:cNvPr id="21" name="Cloud Callout 20"/>
            <p:cNvSpPr/>
            <p:nvPr/>
          </p:nvSpPr>
          <p:spPr>
            <a:xfrm>
              <a:off x="2171700" y="2286000"/>
              <a:ext cx="1897380" cy="914400"/>
            </a:xfrm>
            <a:prstGeom prst="cloudCallout">
              <a:avLst>
                <a:gd name="adj1" fmla="val 53599"/>
                <a:gd name="adj2" fmla="val 81038"/>
              </a:avLst>
            </a:prstGeom>
            <a:solidFill>
              <a:schemeClr val="accent2"/>
            </a:solidFill>
            <a:ln w="38100">
              <a:solidFill>
                <a:schemeClr val="accent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22" name="TextBox 21"/>
            <p:cNvSpPr txBox="1"/>
            <p:nvPr/>
          </p:nvSpPr>
          <p:spPr>
            <a:xfrm>
              <a:off x="2114550" y="2514600"/>
              <a:ext cx="2000250" cy="369332"/>
            </a:xfrm>
            <a:prstGeom prst="rect">
              <a:avLst/>
            </a:prstGeom>
            <a:noFill/>
          </p:spPr>
          <p:txBody>
            <a:bodyPr wrap="square" rtlCol="0">
              <a:spAutoFit/>
            </a:bodyPr>
            <a:lstStyle/>
            <a:p>
              <a:pPr algn="ctr"/>
              <a:r>
                <a:rPr lang="en-US" dirty="0">
                  <a:solidFill>
                    <a:schemeClr val="accent1">
                      <a:lumMod val="50000"/>
                    </a:schemeClr>
                  </a:solidFill>
                  <a:latin typeface="Orly's Font 2" pitchFamily="66" charset="0"/>
                  <a:ea typeface="Verdana" pitchFamily="34" charset="0"/>
                  <a:cs typeface="Verdana" pitchFamily="34" charset="0"/>
                </a:rPr>
                <a:t>578 - 321= ?</a:t>
              </a:r>
            </a:p>
          </p:txBody>
        </p:sp>
        <p:pic>
          <p:nvPicPr>
            <p:cNvPr id="23" name="Picture 22"/>
            <p:cNvPicPr>
              <a:picLocks noChangeAspect="1"/>
            </p:cNvPicPr>
            <p:nvPr/>
          </p:nvPicPr>
          <p:blipFill>
            <a:blip r:embed="rId3"/>
            <a:stretch>
              <a:fillRect/>
            </a:stretch>
          </p:blipFill>
          <p:spPr>
            <a:xfrm>
              <a:off x="3886200" y="3013997"/>
              <a:ext cx="1689100" cy="2717800"/>
            </a:xfrm>
            <a:prstGeom prst="rect">
              <a:avLst/>
            </a:prstGeom>
          </p:spPr>
        </p:pic>
      </p:grpSp>
      <p:sp>
        <p:nvSpPr>
          <p:cNvPr id="28" name="TextBox 27"/>
          <p:cNvSpPr txBox="1"/>
          <p:nvPr/>
        </p:nvSpPr>
        <p:spPr>
          <a:xfrm>
            <a:off x="2057400" y="2057400"/>
            <a:ext cx="2286000" cy="1754327"/>
          </a:xfrm>
          <a:prstGeom prst="rect">
            <a:avLst/>
          </a:prstGeom>
          <a:noFill/>
        </p:spPr>
        <p:txBody>
          <a:bodyPr wrap="square" rtlCol="0">
            <a:spAutoFit/>
          </a:bodyPr>
          <a:lstStyle/>
          <a:p>
            <a:pPr algn="ctr"/>
            <a:endParaRPr lang="en-US" sz="3600" dirty="0" smtClean="0">
              <a:solidFill>
                <a:srgbClr val="5E9732"/>
              </a:solidFill>
              <a:latin typeface="Orly's Font 2" pitchFamily="66" charset="0"/>
              <a:ea typeface="Verdana" pitchFamily="34" charset="0"/>
              <a:cs typeface="Verdana" pitchFamily="34" charset="0"/>
            </a:endParaRPr>
          </a:p>
          <a:p>
            <a:pPr algn="ctr"/>
            <a:r>
              <a:rPr lang="en-US" sz="3600" dirty="0" smtClean="0">
                <a:solidFill>
                  <a:srgbClr val="5E9732"/>
                </a:solidFill>
                <a:latin typeface="Orly's Font 2" pitchFamily="66" charset="0"/>
                <a:ea typeface="Verdana" pitchFamily="34" charset="0"/>
                <a:cs typeface="Verdana" pitchFamily="34" charset="0"/>
              </a:rPr>
              <a:t>  </a:t>
            </a:r>
            <a:r>
              <a:rPr lang="en-US" sz="3600" dirty="0">
                <a:solidFill>
                  <a:schemeClr val="accent3"/>
                </a:solidFill>
                <a:latin typeface="Orly's Font 2" pitchFamily="66" charset="0"/>
                <a:ea typeface="Verdana" pitchFamily="34" charset="0"/>
                <a:cs typeface="Verdana" pitchFamily="34" charset="0"/>
              </a:rPr>
              <a:t>-</a:t>
            </a:r>
            <a:r>
              <a:rPr lang="en-US" sz="3600" dirty="0" smtClean="0">
                <a:solidFill>
                  <a:schemeClr val="accent3"/>
                </a:solidFill>
                <a:latin typeface="Orly's Font 2" pitchFamily="66" charset="0"/>
                <a:ea typeface="Verdana" pitchFamily="34" charset="0"/>
                <a:cs typeface="Verdana" pitchFamily="34" charset="0"/>
              </a:rPr>
              <a:t>    20</a:t>
            </a:r>
          </a:p>
          <a:p>
            <a:pPr algn="ctr"/>
            <a:r>
              <a:rPr lang="en-US" sz="3600" dirty="0" smtClean="0">
                <a:solidFill>
                  <a:srgbClr val="5E9732"/>
                </a:solidFill>
                <a:latin typeface="Orly's Font 2" pitchFamily="66" charset="0"/>
                <a:ea typeface="Verdana" pitchFamily="34" charset="0"/>
                <a:cs typeface="Verdana" pitchFamily="34" charset="0"/>
              </a:rPr>
              <a:t>    </a:t>
            </a:r>
          </a:p>
        </p:txBody>
      </p:sp>
      <p:sp>
        <p:nvSpPr>
          <p:cNvPr id="29" name="TextBox 28"/>
          <p:cNvSpPr txBox="1"/>
          <p:nvPr/>
        </p:nvSpPr>
        <p:spPr>
          <a:xfrm>
            <a:off x="1943100" y="2628900"/>
            <a:ext cx="2286000" cy="1754327"/>
          </a:xfrm>
          <a:prstGeom prst="rect">
            <a:avLst/>
          </a:prstGeom>
          <a:noFill/>
        </p:spPr>
        <p:txBody>
          <a:bodyPr wrap="square" rtlCol="0">
            <a:spAutoFit/>
          </a:bodyPr>
          <a:lstStyle/>
          <a:p>
            <a:pPr algn="ctr"/>
            <a:endParaRPr lang="en-US" sz="3600" dirty="0" smtClean="0">
              <a:solidFill>
                <a:srgbClr val="5E9732"/>
              </a:solidFill>
              <a:latin typeface="Orly's Font" pitchFamily="66" charset="0"/>
              <a:ea typeface="Verdana" pitchFamily="34" charset="0"/>
              <a:cs typeface="Verdana" pitchFamily="34" charset="0"/>
            </a:endParaRPr>
          </a:p>
          <a:p>
            <a:pPr algn="ctr"/>
            <a:r>
              <a:rPr lang="en-US" sz="3600" dirty="0" smtClean="0">
                <a:solidFill>
                  <a:srgbClr val="5E9732"/>
                </a:solidFill>
                <a:latin typeface="Orly's Font 2" pitchFamily="66" charset="0"/>
                <a:ea typeface="Verdana" pitchFamily="34" charset="0"/>
                <a:cs typeface="Verdana" pitchFamily="34" charset="0"/>
              </a:rPr>
              <a:t>  </a:t>
            </a:r>
            <a:r>
              <a:rPr lang="en-US" sz="3600" dirty="0">
                <a:solidFill>
                  <a:schemeClr val="accent3"/>
                </a:solidFill>
                <a:latin typeface="Orly's Font 2" pitchFamily="66" charset="0"/>
                <a:ea typeface="Verdana" pitchFamily="34" charset="0"/>
                <a:cs typeface="Verdana" pitchFamily="34" charset="0"/>
              </a:rPr>
              <a:t>-</a:t>
            </a:r>
            <a:r>
              <a:rPr lang="en-US" sz="3600" dirty="0" smtClean="0">
                <a:solidFill>
                  <a:schemeClr val="accent3"/>
                </a:solidFill>
                <a:latin typeface="Orly's Font 2" pitchFamily="66" charset="0"/>
                <a:ea typeface="Verdana" pitchFamily="34" charset="0"/>
                <a:cs typeface="Verdana" pitchFamily="34" charset="0"/>
              </a:rPr>
              <a:t>      1</a:t>
            </a:r>
          </a:p>
          <a:p>
            <a:pPr algn="ctr"/>
            <a:r>
              <a:rPr lang="en-US" sz="3600" dirty="0" smtClean="0">
                <a:solidFill>
                  <a:srgbClr val="5E9732"/>
                </a:solidFill>
                <a:latin typeface="Orly's Font" pitchFamily="66" charset="0"/>
                <a:ea typeface="Verdana" pitchFamily="34" charset="0"/>
                <a:cs typeface="Verdana" pitchFamily="34" charset="0"/>
              </a:rPr>
              <a:t>    </a:t>
            </a:r>
          </a:p>
        </p:txBody>
      </p:sp>
    </p:spTree>
    <p:extLst>
      <p:ext uri="{BB962C8B-B14F-4D97-AF65-F5344CB8AC3E}">
        <p14:creationId xmlns:p14="http://schemas.microsoft.com/office/powerpoint/2010/main" val="2689030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type="lt">
                                    <p:tmAbs val="80"/>
                                  </p:iterate>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iterate type="lt">
                                    <p:tmAbs val="80"/>
                                  </p:iterate>
                                  <p:childTnLst>
                                    <p:set>
                                      <p:cBhvr>
                                        <p:cTn id="2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iterate type="lt">
                                    <p:tmAbs val="80"/>
                                  </p:iterate>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1" presetClass="entr" presetSubtype="0" fill="hold" grpId="0" nodeType="withEffect">
                                  <p:stCondLst>
                                    <p:cond delay="0"/>
                                  </p:stCondLst>
                                  <p:iterate type="lt">
                                    <p:tmAbs val="80"/>
                                  </p:iterate>
                                  <p:childTnLst>
                                    <p:set>
                                      <p:cBhvr>
                                        <p:cTn id="31" dur="1" fill="hold">
                                          <p:stCondLst>
                                            <p:cond delay="0"/>
                                          </p:stCondLst>
                                        </p:cTn>
                                        <p:tgtEl>
                                          <p:spTgt spid="11"/>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iterate type="lt">
                                    <p:tmAbs val="80"/>
                                  </p:iterate>
                                  <p:childTnLst>
                                    <p:set>
                                      <p:cBhvr>
                                        <p:cTn id="35"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iterate type="lt">
                                    <p:tmAbs val="80"/>
                                  </p:iterate>
                                  <p:childTnLst>
                                    <p:set>
                                      <p:cBhvr>
                                        <p:cTn id="39" dur="1" fill="hold">
                                          <p:stCondLst>
                                            <p:cond delay="0"/>
                                          </p:stCondLst>
                                        </p:cTn>
                                        <p:tgtEl>
                                          <p:spTgt spid="28"/>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par>
                                <p:cTn id="45" presetID="1" presetClass="entr" presetSubtype="0" fill="hold" grpId="0" nodeType="withEffect">
                                  <p:stCondLst>
                                    <p:cond delay="0"/>
                                  </p:stCondLst>
                                  <p:iterate type="lt">
                                    <p:tmAbs val="80"/>
                                  </p:iterate>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iterate type="lt">
                                    <p:tmAbs val="80"/>
                                  </p:iterate>
                                  <p:childTnLst>
                                    <p:set>
                                      <p:cBhvr>
                                        <p:cTn id="5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iterate type="lt">
                                    <p:tmAbs val="80"/>
                                  </p:iterate>
                                  <p:childTnLst>
                                    <p:set>
                                      <p:cBhvr>
                                        <p:cTn id="54" dur="1" fill="hold">
                                          <p:stCondLst>
                                            <p:cond delay="0"/>
                                          </p:stCondLst>
                                        </p:cTn>
                                        <p:tgtEl>
                                          <p:spTgt spid="2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childTnLst>
                                </p:cTn>
                              </p:par>
                              <p:par>
                                <p:cTn id="60" presetID="1" presetClass="entr" presetSubtype="0" fill="hold" grpId="0" nodeType="withEffect">
                                  <p:stCondLst>
                                    <p:cond delay="0"/>
                                  </p:stCondLst>
                                  <p:iterate type="lt">
                                    <p:tmAbs val="80"/>
                                  </p:iterate>
                                  <p:childTnLst>
                                    <p:set>
                                      <p:cBhvr>
                                        <p:cTn id="61" dur="1" fill="hold">
                                          <p:stCondLst>
                                            <p:cond delay="0"/>
                                          </p:stCondLst>
                                        </p:cTn>
                                        <p:tgtEl>
                                          <p:spTgt spid="19"/>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500"/>
                                        <p:tgtEl>
                                          <p:spTgt spid="1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500"/>
                                        <p:tgtEl>
                                          <p:spTgt spid="1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500"/>
                                        <p:tgtEl>
                                          <p:spTgt spid="16"/>
                                        </p:tgtEl>
                                      </p:cBhvr>
                                    </p:animEffec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iterate type="lt">
                                    <p:tmAbs val="80"/>
                                  </p:iterate>
                                  <p:childTnLst>
                                    <p:set>
                                      <p:cBhvr>
                                        <p:cTn id="7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4" grpId="0"/>
      <p:bldP spid="19" grpId="0"/>
      <p:bldP spid="13" grpId="0"/>
      <p:bldP spid="16" grpId="0"/>
      <p:bldP spid="18"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p:cNvSpPr txBox="1">
            <a:spLocks/>
          </p:cNvSpPr>
          <p:nvPr/>
        </p:nvSpPr>
        <p:spPr bwMode="auto">
          <a:xfrm>
            <a:off x="914400" y="102870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What is </a:t>
            </a:r>
            <a:r>
              <a:rPr lang="en-US" sz="2800" dirty="0" smtClean="0">
                <a:solidFill>
                  <a:srgbClr val="E86D1F"/>
                </a:solidFill>
                <a:latin typeface="Orly's Font 2" pitchFamily="66" charset="0"/>
              </a:rPr>
              <a:t>758</a:t>
            </a:r>
            <a:r>
              <a:rPr lang="en-US" sz="2800" dirty="0" smtClean="0">
                <a:solidFill>
                  <a:schemeClr val="accent1"/>
                </a:solidFill>
                <a:latin typeface="Orly's Font 2" pitchFamily="66" charset="0"/>
              </a:rPr>
              <a:t> </a:t>
            </a:r>
            <a:r>
              <a:rPr lang="en-US" sz="2800" dirty="0">
                <a:solidFill>
                  <a:schemeClr val="accent1"/>
                </a:solidFill>
                <a:latin typeface="Orly's Font 2" pitchFamily="66" charset="0"/>
              </a:rPr>
              <a:t>-</a:t>
            </a:r>
            <a:r>
              <a:rPr lang="en-US" sz="2800" dirty="0" smtClean="0">
                <a:solidFill>
                  <a:schemeClr val="accent1"/>
                </a:solidFill>
                <a:latin typeface="Orly's Font 2" pitchFamily="66" charset="0"/>
              </a:rPr>
              <a:t> 606</a:t>
            </a:r>
            <a:r>
              <a:rPr lang="en-US" sz="2800" dirty="0" smtClean="0">
                <a:solidFill>
                  <a:schemeClr val="accent5"/>
                </a:solidFill>
                <a:latin typeface="Orly's Font 2" pitchFamily="66" charset="0"/>
              </a:rPr>
              <a:t> </a:t>
            </a:r>
            <a:r>
              <a:rPr lang="en-US" sz="2800" dirty="0" smtClean="0">
                <a:solidFill>
                  <a:schemeClr val="accent1"/>
                </a:solidFill>
                <a:latin typeface="Orly's Font 2" pitchFamily="66" charset="0"/>
              </a:rPr>
              <a:t>? </a:t>
            </a:r>
            <a:endParaRPr lang="en-US" sz="2800" dirty="0">
              <a:solidFill>
                <a:schemeClr val="accent1"/>
              </a:solidFill>
              <a:latin typeface="Orly's Font 2" pitchFamily="66" charset="0"/>
            </a:endParaRPr>
          </a:p>
        </p:txBody>
      </p:sp>
      <p:sp>
        <p:nvSpPr>
          <p:cNvPr id="31" name="TextBox 30"/>
          <p:cNvSpPr txBox="1"/>
          <p:nvPr/>
        </p:nvSpPr>
        <p:spPr>
          <a:xfrm>
            <a:off x="457200" y="2057400"/>
            <a:ext cx="2286000" cy="1754327"/>
          </a:xfrm>
          <a:prstGeom prst="rect">
            <a:avLst/>
          </a:prstGeom>
          <a:noFill/>
        </p:spPr>
        <p:txBody>
          <a:bodyPr wrap="square" rtlCol="0">
            <a:spAutoFit/>
          </a:bodyPr>
          <a:lstStyle/>
          <a:p>
            <a:pPr algn="ctr"/>
            <a:r>
              <a:rPr lang="en-US" sz="3600" dirty="0" smtClean="0">
                <a:solidFill>
                  <a:schemeClr val="accent3"/>
                </a:solidFill>
                <a:latin typeface="Orly's Font 2" pitchFamily="66" charset="0"/>
                <a:ea typeface="Verdana" pitchFamily="34" charset="0"/>
                <a:cs typeface="Verdana" pitchFamily="34" charset="0"/>
              </a:rPr>
              <a:t>700 </a:t>
            </a:r>
          </a:p>
          <a:p>
            <a:pPr algn="ctr"/>
            <a:r>
              <a:rPr lang="en-US" sz="3600" dirty="0" smtClean="0">
                <a:solidFill>
                  <a:schemeClr val="accent3"/>
                </a:solidFill>
                <a:latin typeface="Orly's Font 2" pitchFamily="66" charset="0"/>
                <a:ea typeface="Verdana" pitchFamily="34" charset="0"/>
                <a:cs typeface="Verdana" pitchFamily="34" charset="0"/>
              </a:rPr>
              <a:t>  </a:t>
            </a:r>
            <a:r>
              <a:rPr lang="en-US" sz="3600" dirty="0">
                <a:solidFill>
                  <a:schemeClr val="accent3"/>
                </a:solidFill>
                <a:latin typeface="Orly's Font 2" pitchFamily="66" charset="0"/>
                <a:ea typeface="Verdana" pitchFamily="34" charset="0"/>
                <a:cs typeface="Verdana" pitchFamily="34" charset="0"/>
              </a:rPr>
              <a:t>5</a:t>
            </a:r>
            <a:r>
              <a:rPr lang="en-US" sz="3600" dirty="0" smtClean="0">
                <a:solidFill>
                  <a:schemeClr val="accent3"/>
                </a:solidFill>
                <a:latin typeface="Orly's Font 2" pitchFamily="66" charset="0"/>
                <a:ea typeface="Verdana" pitchFamily="34" charset="0"/>
                <a:cs typeface="Verdana" pitchFamily="34" charset="0"/>
              </a:rPr>
              <a:t>0 </a:t>
            </a:r>
          </a:p>
          <a:p>
            <a:pPr algn="ctr"/>
            <a:r>
              <a:rPr lang="en-US" sz="3600" dirty="0" smtClean="0">
                <a:solidFill>
                  <a:schemeClr val="accent3"/>
                </a:solidFill>
                <a:latin typeface="Orly's Font 2" pitchFamily="66" charset="0"/>
                <a:ea typeface="Verdana" pitchFamily="34" charset="0"/>
                <a:cs typeface="Verdana" pitchFamily="34" charset="0"/>
              </a:rPr>
              <a:t>    </a:t>
            </a:r>
            <a:r>
              <a:rPr lang="en-US" sz="3600" dirty="0">
                <a:solidFill>
                  <a:schemeClr val="accent3"/>
                </a:solidFill>
                <a:latin typeface="Orly's Font 2" pitchFamily="66" charset="0"/>
                <a:ea typeface="Verdana" pitchFamily="34" charset="0"/>
                <a:cs typeface="Verdana" pitchFamily="34" charset="0"/>
              </a:rPr>
              <a:t>8</a:t>
            </a:r>
            <a:endParaRPr lang="en-US" sz="3600" dirty="0" smtClean="0">
              <a:solidFill>
                <a:schemeClr val="accent3"/>
              </a:solidFill>
              <a:latin typeface="Orly's Font 2" pitchFamily="66" charset="0"/>
              <a:ea typeface="Verdana" pitchFamily="34" charset="0"/>
              <a:cs typeface="Verdana" pitchFamily="34" charset="0"/>
            </a:endParaRPr>
          </a:p>
        </p:txBody>
      </p:sp>
      <p:cxnSp>
        <p:nvCxnSpPr>
          <p:cNvPr id="32" name="Straight Arrow Connector 31"/>
          <p:cNvCxnSpPr/>
          <p:nvPr/>
        </p:nvCxnSpPr>
        <p:spPr>
          <a:xfrm flipV="1">
            <a:off x="4343400" y="2286001"/>
            <a:ext cx="2171700" cy="37236"/>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6400800" y="1943100"/>
            <a:ext cx="1828800" cy="1200329"/>
          </a:xfrm>
          <a:prstGeom prst="rect">
            <a:avLst/>
          </a:prstGeom>
          <a:noFill/>
        </p:spPr>
        <p:txBody>
          <a:bodyPr wrap="square" rtlCol="0">
            <a:spAutoFit/>
          </a:bodyPr>
          <a:lstStyle/>
          <a:p>
            <a:pPr algn="ctr"/>
            <a:r>
              <a:rPr lang="en-US" sz="3600" dirty="0" smtClean="0">
                <a:solidFill>
                  <a:schemeClr val="accent5"/>
                </a:solidFill>
                <a:latin typeface="Orly's Font 2" pitchFamily="66" charset="0"/>
                <a:ea typeface="Verdana" pitchFamily="34" charset="0"/>
                <a:cs typeface="Verdana" pitchFamily="34" charset="0"/>
              </a:rPr>
              <a:t>  100</a:t>
            </a:r>
          </a:p>
          <a:p>
            <a:pPr algn="ctr"/>
            <a:r>
              <a:rPr lang="en-US" sz="3600" dirty="0" smtClean="0">
                <a:solidFill>
                  <a:schemeClr val="accent5"/>
                </a:solidFill>
                <a:latin typeface="Orly's Font 2" pitchFamily="66" charset="0"/>
                <a:ea typeface="Verdana" pitchFamily="34" charset="0"/>
                <a:cs typeface="Verdana" pitchFamily="34" charset="0"/>
              </a:rPr>
              <a:t>  </a:t>
            </a:r>
          </a:p>
        </p:txBody>
      </p:sp>
      <p:cxnSp>
        <p:nvCxnSpPr>
          <p:cNvPr id="34" name="Straight Arrow Connector 33"/>
          <p:cNvCxnSpPr/>
          <p:nvPr/>
        </p:nvCxnSpPr>
        <p:spPr>
          <a:xfrm>
            <a:off x="4343400" y="2971800"/>
            <a:ext cx="2171700" cy="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400800" y="2628900"/>
            <a:ext cx="1828800" cy="1200329"/>
          </a:xfrm>
          <a:prstGeom prst="rect">
            <a:avLst/>
          </a:prstGeom>
          <a:noFill/>
        </p:spPr>
        <p:txBody>
          <a:bodyPr wrap="square" rtlCol="0">
            <a:spAutoFit/>
          </a:bodyPr>
          <a:lstStyle/>
          <a:p>
            <a:pPr algn="ctr"/>
            <a:r>
              <a:rPr lang="en-US" sz="3600" dirty="0" smtClean="0">
                <a:solidFill>
                  <a:schemeClr val="accent5"/>
                </a:solidFill>
                <a:latin typeface="Orly's Font 2" pitchFamily="66" charset="0"/>
                <a:ea typeface="Verdana" pitchFamily="34" charset="0"/>
                <a:cs typeface="Verdana" pitchFamily="34" charset="0"/>
              </a:rPr>
              <a:t>    50</a:t>
            </a:r>
          </a:p>
          <a:p>
            <a:pPr algn="ctr"/>
            <a:r>
              <a:rPr lang="en-US" sz="3600" dirty="0" smtClean="0">
                <a:solidFill>
                  <a:schemeClr val="accent5"/>
                </a:solidFill>
                <a:latin typeface="Orly's Font" pitchFamily="66" charset="0"/>
                <a:ea typeface="Verdana" pitchFamily="34" charset="0"/>
                <a:cs typeface="Verdana" pitchFamily="34" charset="0"/>
              </a:rPr>
              <a:t>    </a:t>
            </a:r>
          </a:p>
        </p:txBody>
      </p:sp>
      <p:cxnSp>
        <p:nvCxnSpPr>
          <p:cNvPr id="36" name="Straight Arrow Connector 35"/>
          <p:cNvCxnSpPr/>
          <p:nvPr/>
        </p:nvCxnSpPr>
        <p:spPr>
          <a:xfrm>
            <a:off x="4343400" y="3429000"/>
            <a:ext cx="2057400" cy="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400800" y="3200400"/>
            <a:ext cx="1828800" cy="646331"/>
          </a:xfrm>
          <a:prstGeom prst="rect">
            <a:avLst/>
          </a:prstGeom>
          <a:noFill/>
        </p:spPr>
        <p:txBody>
          <a:bodyPr wrap="square" rtlCol="0">
            <a:spAutoFit/>
          </a:bodyPr>
          <a:lstStyle/>
          <a:p>
            <a:pPr algn="ctr"/>
            <a:r>
              <a:rPr lang="en-US" sz="3600" dirty="0" smtClean="0">
                <a:solidFill>
                  <a:schemeClr val="accent5"/>
                </a:solidFill>
                <a:latin typeface="Orly's Font 2" pitchFamily="66" charset="0"/>
                <a:ea typeface="Verdana" pitchFamily="34" charset="0"/>
                <a:cs typeface="Verdana" pitchFamily="34" charset="0"/>
              </a:rPr>
              <a:t>      </a:t>
            </a:r>
            <a:r>
              <a:rPr lang="en-US" sz="3600" dirty="0">
                <a:solidFill>
                  <a:schemeClr val="accent5"/>
                </a:solidFill>
                <a:latin typeface="Orly's Font 2" pitchFamily="66" charset="0"/>
                <a:ea typeface="Verdana" pitchFamily="34" charset="0"/>
                <a:cs typeface="Verdana" pitchFamily="34" charset="0"/>
              </a:rPr>
              <a:t>2</a:t>
            </a:r>
            <a:endParaRPr lang="en-US" sz="3600" dirty="0" smtClean="0">
              <a:solidFill>
                <a:schemeClr val="accent5"/>
              </a:solidFill>
              <a:latin typeface="Orly's Font 2" pitchFamily="66" charset="0"/>
              <a:ea typeface="Verdana" pitchFamily="34" charset="0"/>
              <a:cs typeface="Verdana" pitchFamily="34" charset="0"/>
            </a:endParaRPr>
          </a:p>
        </p:txBody>
      </p:sp>
      <p:sp>
        <p:nvSpPr>
          <p:cNvPr id="38" name="TextBox 37"/>
          <p:cNvSpPr txBox="1"/>
          <p:nvPr/>
        </p:nvSpPr>
        <p:spPr>
          <a:xfrm>
            <a:off x="6743700" y="2677180"/>
            <a:ext cx="571500" cy="646331"/>
          </a:xfrm>
          <a:prstGeom prst="rect">
            <a:avLst/>
          </a:prstGeom>
          <a:noFill/>
        </p:spPr>
        <p:txBody>
          <a:bodyPr wrap="square" rtlCol="0">
            <a:spAutoFit/>
          </a:bodyPr>
          <a:lstStyle/>
          <a:p>
            <a:r>
              <a:rPr lang="en-US" sz="3600" dirty="0" smtClean="0">
                <a:solidFill>
                  <a:srgbClr val="0078AE"/>
                </a:solidFill>
                <a:latin typeface="Orly's Font 2" pitchFamily="66" charset="0"/>
                <a:ea typeface="Verdana" pitchFamily="34" charset="0"/>
                <a:cs typeface="Verdana" pitchFamily="34" charset="0"/>
              </a:rPr>
              <a:t>+</a:t>
            </a:r>
          </a:p>
        </p:txBody>
      </p:sp>
      <p:sp>
        <p:nvSpPr>
          <p:cNvPr id="39" name="TextBox 38"/>
          <p:cNvSpPr txBox="1"/>
          <p:nvPr/>
        </p:nvSpPr>
        <p:spPr>
          <a:xfrm>
            <a:off x="6743700" y="3257729"/>
            <a:ext cx="571500" cy="646331"/>
          </a:xfrm>
          <a:prstGeom prst="rect">
            <a:avLst/>
          </a:prstGeom>
          <a:noFill/>
        </p:spPr>
        <p:txBody>
          <a:bodyPr wrap="square" rtlCol="0">
            <a:spAutoFit/>
          </a:bodyPr>
          <a:lstStyle/>
          <a:p>
            <a:r>
              <a:rPr lang="en-US" sz="3600" dirty="0" smtClean="0">
                <a:solidFill>
                  <a:srgbClr val="0078AE"/>
                </a:solidFill>
                <a:latin typeface="Orly's Font 2" pitchFamily="66" charset="0"/>
                <a:ea typeface="Verdana" pitchFamily="34" charset="0"/>
                <a:cs typeface="Verdana" pitchFamily="34" charset="0"/>
              </a:rPr>
              <a:t>+</a:t>
            </a:r>
          </a:p>
        </p:txBody>
      </p:sp>
      <p:cxnSp>
        <p:nvCxnSpPr>
          <p:cNvPr id="40" name="Straight Connector 39"/>
          <p:cNvCxnSpPr/>
          <p:nvPr/>
        </p:nvCxnSpPr>
        <p:spPr>
          <a:xfrm>
            <a:off x="6515100" y="3800565"/>
            <a:ext cx="1828800" cy="0"/>
          </a:xfrm>
          <a:prstGeom prst="line">
            <a:avLst/>
          </a:prstGeom>
          <a:ln w="57150"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400800" y="3886200"/>
            <a:ext cx="1828800" cy="1200329"/>
          </a:xfrm>
          <a:prstGeom prst="rect">
            <a:avLst/>
          </a:prstGeom>
          <a:noFill/>
        </p:spPr>
        <p:txBody>
          <a:bodyPr wrap="square" rtlCol="0">
            <a:spAutoFit/>
          </a:bodyPr>
          <a:lstStyle/>
          <a:p>
            <a:pPr algn="ctr"/>
            <a:r>
              <a:rPr lang="en-US" sz="3600" dirty="0" smtClean="0">
                <a:solidFill>
                  <a:srgbClr val="5E9732"/>
                </a:solidFill>
                <a:latin typeface="Orly's Font 2" pitchFamily="66" charset="0"/>
                <a:ea typeface="Verdana" pitchFamily="34" charset="0"/>
                <a:cs typeface="Verdana" pitchFamily="34" charset="0"/>
              </a:rPr>
              <a:t>  152</a:t>
            </a:r>
          </a:p>
          <a:p>
            <a:pPr algn="ctr"/>
            <a:r>
              <a:rPr lang="en-US" sz="3600" dirty="0" smtClean="0">
                <a:solidFill>
                  <a:srgbClr val="5E9732"/>
                </a:solidFill>
                <a:latin typeface="Orly's Font" pitchFamily="66" charset="0"/>
                <a:ea typeface="Verdana" pitchFamily="34" charset="0"/>
                <a:cs typeface="Verdana" pitchFamily="34" charset="0"/>
              </a:rPr>
              <a:t>    </a:t>
            </a:r>
          </a:p>
        </p:txBody>
      </p:sp>
      <p:sp>
        <p:nvSpPr>
          <p:cNvPr id="42" name="TextBox 41"/>
          <p:cNvSpPr txBox="1"/>
          <p:nvPr/>
        </p:nvSpPr>
        <p:spPr>
          <a:xfrm>
            <a:off x="2057400" y="2057400"/>
            <a:ext cx="2286000" cy="1754327"/>
          </a:xfrm>
          <a:prstGeom prst="rect">
            <a:avLst/>
          </a:prstGeom>
          <a:noFill/>
        </p:spPr>
        <p:txBody>
          <a:bodyPr wrap="square" rtlCol="0">
            <a:spAutoFit/>
          </a:bodyPr>
          <a:lstStyle/>
          <a:p>
            <a:pPr algn="ctr"/>
            <a:endParaRPr lang="en-US" sz="3600" dirty="0" smtClean="0">
              <a:solidFill>
                <a:schemeClr val="accent1"/>
              </a:solidFill>
              <a:latin typeface="Orly's Font" pitchFamily="66" charset="0"/>
              <a:ea typeface="Verdana" pitchFamily="34" charset="0"/>
              <a:cs typeface="Verdana" pitchFamily="34" charset="0"/>
            </a:endParaRPr>
          </a:p>
          <a:p>
            <a:pPr algn="ctr"/>
            <a:r>
              <a:rPr lang="en-US" sz="3600" dirty="0" smtClean="0">
                <a:solidFill>
                  <a:schemeClr val="accent1"/>
                </a:solidFill>
                <a:latin typeface="Orly's Font 2" pitchFamily="66" charset="0"/>
                <a:ea typeface="Verdana" pitchFamily="34" charset="0"/>
                <a:cs typeface="Verdana" pitchFamily="34" charset="0"/>
              </a:rPr>
              <a:t>  </a:t>
            </a:r>
            <a:r>
              <a:rPr lang="en-US" sz="3600" dirty="0">
                <a:solidFill>
                  <a:schemeClr val="accent1"/>
                </a:solidFill>
                <a:latin typeface="Orly's Font 2" pitchFamily="66" charset="0"/>
                <a:ea typeface="Verdana" pitchFamily="34" charset="0"/>
                <a:cs typeface="Verdana" pitchFamily="34" charset="0"/>
              </a:rPr>
              <a:t>-</a:t>
            </a:r>
            <a:r>
              <a:rPr lang="en-US" sz="3600" dirty="0" smtClean="0">
                <a:solidFill>
                  <a:schemeClr val="accent1"/>
                </a:solidFill>
                <a:latin typeface="Orly's Font 2" pitchFamily="66" charset="0"/>
                <a:ea typeface="Verdana" pitchFamily="34" charset="0"/>
                <a:cs typeface="Verdana" pitchFamily="34" charset="0"/>
              </a:rPr>
              <a:t>   </a:t>
            </a:r>
            <a:r>
              <a:rPr lang="en-US" sz="3600" dirty="0">
                <a:solidFill>
                  <a:schemeClr val="accent1"/>
                </a:solidFill>
                <a:latin typeface="Orly's Font 2" pitchFamily="66" charset="0"/>
                <a:ea typeface="Verdana" pitchFamily="34" charset="0"/>
                <a:cs typeface="Verdana" pitchFamily="34" charset="0"/>
              </a:rPr>
              <a:t> </a:t>
            </a:r>
            <a:r>
              <a:rPr lang="en-US" sz="3600" dirty="0" smtClean="0">
                <a:solidFill>
                  <a:schemeClr val="accent1"/>
                </a:solidFill>
                <a:latin typeface="Orly's Font 2" pitchFamily="66" charset="0"/>
                <a:ea typeface="Verdana" pitchFamily="34" charset="0"/>
                <a:cs typeface="Verdana" pitchFamily="34" charset="0"/>
              </a:rPr>
              <a:t> 0</a:t>
            </a:r>
          </a:p>
          <a:p>
            <a:pPr algn="ctr"/>
            <a:r>
              <a:rPr lang="en-US" sz="3600" dirty="0" smtClean="0">
                <a:solidFill>
                  <a:schemeClr val="accent1"/>
                </a:solidFill>
                <a:latin typeface="Orly's Font" pitchFamily="66" charset="0"/>
                <a:ea typeface="Verdana" pitchFamily="34" charset="0"/>
                <a:cs typeface="Verdana" pitchFamily="34" charset="0"/>
              </a:rPr>
              <a:t>    </a:t>
            </a:r>
          </a:p>
        </p:txBody>
      </p:sp>
      <p:sp>
        <p:nvSpPr>
          <p:cNvPr id="43" name="TextBox 42"/>
          <p:cNvSpPr txBox="1"/>
          <p:nvPr/>
        </p:nvSpPr>
        <p:spPr>
          <a:xfrm>
            <a:off x="2057400" y="2628900"/>
            <a:ext cx="2286000" cy="1754327"/>
          </a:xfrm>
          <a:prstGeom prst="rect">
            <a:avLst/>
          </a:prstGeom>
          <a:noFill/>
        </p:spPr>
        <p:txBody>
          <a:bodyPr wrap="square" rtlCol="0">
            <a:spAutoFit/>
          </a:bodyPr>
          <a:lstStyle/>
          <a:p>
            <a:pPr algn="ctr"/>
            <a:endParaRPr lang="en-US" sz="3600" dirty="0" smtClean="0">
              <a:solidFill>
                <a:srgbClr val="0078AE"/>
              </a:solidFill>
              <a:latin typeface="Orly's Font" pitchFamily="66" charset="0"/>
              <a:ea typeface="Verdana" pitchFamily="34" charset="0"/>
              <a:cs typeface="Verdana" pitchFamily="34" charset="0"/>
            </a:endParaRPr>
          </a:p>
          <a:p>
            <a:pPr algn="ctr"/>
            <a:r>
              <a:rPr lang="en-US" sz="3600" dirty="0" smtClean="0">
                <a:solidFill>
                  <a:srgbClr val="0078AE"/>
                </a:solidFill>
                <a:latin typeface="Orly's Font 2" pitchFamily="66" charset="0"/>
                <a:ea typeface="Verdana" pitchFamily="34" charset="0"/>
                <a:cs typeface="Verdana" pitchFamily="34" charset="0"/>
              </a:rPr>
              <a:t>  </a:t>
            </a:r>
            <a:r>
              <a:rPr lang="en-US" sz="3600" dirty="0">
                <a:solidFill>
                  <a:srgbClr val="0078AE"/>
                </a:solidFill>
                <a:latin typeface="Orly's Font 2" pitchFamily="66" charset="0"/>
                <a:ea typeface="Verdana" pitchFamily="34" charset="0"/>
                <a:cs typeface="Verdana" pitchFamily="34" charset="0"/>
              </a:rPr>
              <a:t>-</a:t>
            </a:r>
            <a:r>
              <a:rPr lang="en-US" sz="3600" dirty="0" smtClean="0">
                <a:solidFill>
                  <a:srgbClr val="0078AE"/>
                </a:solidFill>
                <a:latin typeface="Orly's Font 2" pitchFamily="66" charset="0"/>
                <a:ea typeface="Verdana" pitchFamily="34" charset="0"/>
                <a:cs typeface="Verdana" pitchFamily="34" charset="0"/>
              </a:rPr>
              <a:t>      </a:t>
            </a:r>
            <a:r>
              <a:rPr lang="en-US" sz="3600" dirty="0">
                <a:solidFill>
                  <a:srgbClr val="0078AE"/>
                </a:solidFill>
                <a:latin typeface="Orly's Font 2" pitchFamily="66" charset="0"/>
                <a:ea typeface="Verdana" pitchFamily="34" charset="0"/>
                <a:cs typeface="Verdana" pitchFamily="34" charset="0"/>
              </a:rPr>
              <a:t>6</a:t>
            </a:r>
            <a:endParaRPr lang="en-US" sz="3600" dirty="0" smtClean="0">
              <a:solidFill>
                <a:srgbClr val="0078AE"/>
              </a:solidFill>
              <a:latin typeface="Orly's Font 2" pitchFamily="66" charset="0"/>
              <a:ea typeface="Verdana" pitchFamily="34" charset="0"/>
              <a:cs typeface="Verdana" pitchFamily="34" charset="0"/>
            </a:endParaRPr>
          </a:p>
          <a:p>
            <a:pPr algn="ctr"/>
            <a:r>
              <a:rPr lang="en-US" sz="3600" dirty="0" smtClean="0">
                <a:solidFill>
                  <a:srgbClr val="0078AE"/>
                </a:solidFill>
                <a:latin typeface="Orly's Font" pitchFamily="66" charset="0"/>
                <a:ea typeface="Verdana" pitchFamily="34" charset="0"/>
                <a:cs typeface="Verdana" pitchFamily="34" charset="0"/>
              </a:rPr>
              <a:t>    </a:t>
            </a:r>
          </a:p>
        </p:txBody>
      </p:sp>
      <p:sp>
        <p:nvSpPr>
          <p:cNvPr id="57" name="TextBox 56"/>
          <p:cNvSpPr txBox="1"/>
          <p:nvPr/>
        </p:nvSpPr>
        <p:spPr>
          <a:xfrm>
            <a:off x="2057400" y="1446073"/>
            <a:ext cx="2286000" cy="1754327"/>
          </a:xfrm>
          <a:prstGeom prst="rect">
            <a:avLst/>
          </a:prstGeom>
          <a:noFill/>
        </p:spPr>
        <p:txBody>
          <a:bodyPr wrap="square" rtlCol="0">
            <a:spAutoFit/>
          </a:bodyPr>
          <a:lstStyle/>
          <a:p>
            <a:pPr algn="ctr"/>
            <a:endParaRPr lang="en-US" sz="3600" dirty="0" smtClean="0">
              <a:solidFill>
                <a:schemeClr val="accent1"/>
              </a:solidFill>
              <a:latin typeface="Orly's Font" pitchFamily="66" charset="0"/>
              <a:ea typeface="Verdana" pitchFamily="34" charset="0"/>
              <a:cs typeface="Verdana" pitchFamily="34" charset="0"/>
            </a:endParaRPr>
          </a:p>
          <a:p>
            <a:pPr algn="ctr"/>
            <a:r>
              <a:rPr lang="en-US" sz="3600" dirty="0" smtClean="0">
                <a:solidFill>
                  <a:schemeClr val="accent1"/>
                </a:solidFill>
                <a:latin typeface="Orly's Font 2" pitchFamily="66" charset="0"/>
                <a:ea typeface="Verdana" pitchFamily="34" charset="0"/>
                <a:cs typeface="Verdana" pitchFamily="34" charset="0"/>
              </a:rPr>
              <a:t>  </a:t>
            </a:r>
            <a:r>
              <a:rPr lang="en-US" sz="3600" dirty="0">
                <a:solidFill>
                  <a:schemeClr val="accent1"/>
                </a:solidFill>
                <a:latin typeface="Orly's Font 2" pitchFamily="66" charset="0"/>
                <a:ea typeface="Verdana" pitchFamily="34" charset="0"/>
                <a:cs typeface="Verdana" pitchFamily="34" charset="0"/>
              </a:rPr>
              <a:t>-</a:t>
            </a:r>
            <a:r>
              <a:rPr lang="en-US" sz="3600" dirty="0" smtClean="0">
                <a:solidFill>
                  <a:schemeClr val="accent1"/>
                </a:solidFill>
                <a:latin typeface="Orly's Font 2" pitchFamily="66" charset="0"/>
                <a:ea typeface="Verdana" pitchFamily="34" charset="0"/>
                <a:cs typeface="Verdana" pitchFamily="34" charset="0"/>
              </a:rPr>
              <a:t>  600</a:t>
            </a:r>
          </a:p>
          <a:p>
            <a:pPr algn="ctr"/>
            <a:r>
              <a:rPr lang="en-US" sz="3600" dirty="0" smtClean="0">
                <a:solidFill>
                  <a:schemeClr val="accent1"/>
                </a:solidFill>
                <a:latin typeface="Orly's Font" pitchFamily="66" charset="0"/>
                <a:ea typeface="Verdana" pitchFamily="34" charset="0"/>
                <a:cs typeface="Verdana" pitchFamily="34" charset="0"/>
              </a:rPr>
              <a:t>     </a:t>
            </a:r>
          </a:p>
        </p:txBody>
      </p:sp>
    </p:spTree>
    <p:extLst>
      <p:ext uri="{BB962C8B-B14F-4D97-AF65-F5344CB8AC3E}">
        <p14:creationId xmlns:p14="http://schemas.microsoft.com/office/powerpoint/2010/main" val="1479283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iterate type="lt">
                                    <p:tmAbs val="80"/>
                                  </p:iterate>
                                  <p:childTnLst>
                                    <p:set>
                                      <p:cBhvr>
                                        <p:cTn id="10" dur="1" fill="hold">
                                          <p:stCondLst>
                                            <p:cond delay="0"/>
                                          </p:stCondLst>
                                        </p:cTn>
                                        <p:tgtEl>
                                          <p:spTgt spid="3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5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 presetClass="entr" presetSubtype="0" fill="hold" grpId="0" nodeType="withEffect">
                                  <p:stCondLst>
                                    <p:cond delay="0"/>
                                  </p:stCondLst>
                                  <p:iterate type="lt">
                                    <p:tmAbs val="80"/>
                                  </p:iterate>
                                  <p:childTnLst>
                                    <p:set>
                                      <p:cBhvr>
                                        <p:cTn id="21" dur="1" fill="hold">
                                          <p:stCondLst>
                                            <p:cond delay="0"/>
                                          </p:stCondLst>
                                        </p:cTn>
                                        <p:tgtEl>
                                          <p:spTgt spid="3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iterate type="lt">
                                    <p:tmAbs val="80"/>
                                  </p:iterate>
                                  <p:childTnLst>
                                    <p:set>
                                      <p:cBhvr>
                                        <p:cTn id="25" dur="1" fill="hold">
                                          <p:stCondLst>
                                            <p:cond delay="0"/>
                                          </p:stCondLst>
                                        </p:cTn>
                                        <p:tgtEl>
                                          <p:spTgt spid="31">
                                            <p:txEl>
                                              <p:pRg st="1" end="1"/>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iterate type="lt">
                                    <p:tmAbs val="80"/>
                                  </p:iterate>
                                  <p:childTnLst>
                                    <p:set>
                                      <p:cBhvr>
                                        <p:cTn id="29" dur="1" fill="hold">
                                          <p:stCondLst>
                                            <p:cond delay="0"/>
                                          </p:stCondLst>
                                        </p:cTn>
                                        <p:tgtEl>
                                          <p:spTgt spid="4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par>
                                <p:cTn id="35" presetID="1" presetClass="entr" presetSubtype="0" fill="hold" grpId="0" nodeType="withEffect">
                                  <p:stCondLst>
                                    <p:cond delay="0"/>
                                  </p:stCondLst>
                                  <p:iterate type="lt">
                                    <p:tmAbs val="80"/>
                                  </p:iterate>
                                  <p:childTnLst>
                                    <p:set>
                                      <p:cBhvr>
                                        <p:cTn id="36" dur="1" fill="hold">
                                          <p:stCondLst>
                                            <p:cond delay="0"/>
                                          </p:stCondLst>
                                        </p:cTn>
                                        <p:tgtEl>
                                          <p:spTgt spid="3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iterate type="lt">
                                    <p:tmAbs val="80"/>
                                  </p:iterate>
                                  <p:childTnLst>
                                    <p:set>
                                      <p:cBhvr>
                                        <p:cTn id="40" dur="1" fill="hold">
                                          <p:stCondLst>
                                            <p:cond delay="0"/>
                                          </p:stCondLst>
                                        </p:cTn>
                                        <p:tgtEl>
                                          <p:spTgt spid="31">
                                            <p:txEl>
                                              <p:pRg st="2" end="2"/>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iterate type="lt">
                                    <p:tmAbs val="80"/>
                                  </p:iterate>
                                  <p:childTnLst>
                                    <p:set>
                                      <p:cBhvr>
                                        <p:cTn id="44" dur="1" fill="hold">
                                          <p:stCondLst>
                                            <p:cond delay="0"/>
                                          </p:stCondLst>
                                        </p:cTn>
                                        <p:tgtEl>
                                          <p:spTgt spid="43"/>
                                        </p:tgtEl>
                                        <p:attrNameLst>
                                          <p:attrName>style.visibility</p:attrName>
                                        </p:attrNameLst>
                                      </p:cBhvr>
                                      <p:to>
                                        <p:strVal val="visible"/>
                                      </p:to>
                                    </p:set>
                                  </p:childTnLst>
                                </p:cTn>
                              </p:par>
                              <p:par>
                                <p:cTn id="45" presetID="1" presetClass="entr" presetSubtype="0" fill="hold" grpId="0" nodeType="withEffect">
                                  <p:stCondLst>
                                    <p:cond delay="0"/>
                                  </p:stCondLst>
                                  <p:iterate type="lt">
                                    <p:tmAbs val="80"/>
                                  </p:iterate>
                                  <p:childTnLst>
                                    <p:set>
                                      <p:cBhvr>
                                        <p:cTn id="46" dur="1" fill="hold">
                                          <p:stCondLst>
                                            <p:cond delay="0"/>
                                          </p:stCondLst>
                                        </p:cTn>
                                        <p:tgtEl>
                                          <p:spTgt spid="37"/>
                                        </p:tgtEl>
                                        <p:attrNameLst>
                                          <p:attrName>style.visibility</p:attrName>
                                        </p:attrNameLst>
                                      </p:cBhvr>
                                      <p:to>
                                        <p:strVal val="visible"/>
                                      </p:to>
                                    </p:set>
                                  </p:childTnLst>
                                </p:cTn>
                              </p:par>
                              <p:par>
                                <p:cTn id="47" presetID="10" presetClass="entr" presetSubtype="0" fill="hold" nodeType="with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500"/>
                                        <p:tgtEl>
                                          <p:spTgt spid="4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500"/>
                                        <p:tgtEl>
                                          <p:spTgt spid="39"/>
                                        </p:tgtEl>
                                      </p:cBhvr>
                                    </p:animEffec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iterate type="lt">
                                    <p:tmAbs val="80"/>
                                  </p:iterate>
                                  <p:childTnLst>
                                    <p:set>
                                      <p:cBhvr>
                                        <p:cTn id="64"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3" grpId="0"/>
      <p:bldP spid="35" grpId="0"/>
      <p:bldP spid="37" grpId="0"/>
      <p:bldP spid="38" grpId="0"/>
      <p:bldP spid="39" grpId="0"/>
      <p:bldP spid="41" grpId="0"/>
      <p:bldP spid="42" grpId="0"/>
      <p:bldP spid="43" grpId="0"/>
      <p:bldP spid="5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485901"/>
            <a:ext cx="7772400" cy="1754327"/>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to add three-digit numbers </a:t>
            </a:r>
            <a:r>
              <a:rPr lang="en-US" sz="3600" dirty="0" smtClean="0">
                <a:solidFill>
                  <a:schemeClr val="accent1"/>
                </a:solidFill>
                <a:latin typeface="Orly's Font 2" pitchFamily="66" charset="0"/>
                <a:ea typeface="Verdana" pitchFamily="34" charset="0"/>
                <a:cs typeface="Verdana" pitchFamily="34" charset="0"/>
              </a:rPr>
              <a:t>by using expanded form. </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6625</TotalTime>
  <Words>624</Words>
  <Application>Microsoft Office PowerPoint</Application>
  <PresentationFormat>On-screen Show (16:10)</PresentationFormat>
  <Paragraphs>94</Paragraphs>
  <Slides>8</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Arial</vt:lpstr>
      <vt:lpstr>Courier New</vt:lpstr>
      <vt:lpstr>Orly's Font 2</vt:lpstr>
      <vt:lpstr>Wingdings</vt:lpstr>
      <vt:lpstr>Orly's Font</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276</cp:revision>
  <dcterms:created xsi:type="dcterms:W3CDTF">2011-06-12T17:04:43Z</dcterms:created>
  <dcterms:modified xsi:type="dcterms:W3CDTF">2015-06-07T13:39:13Z</dcterms:modified>
</cp:coreProperties>
</file>